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sldIdLst>
    <p:sldId id="306" r:id="rId5"/>
    <p:sldId id="307" r:id="rId6"/>
    <p:sldId id="308" r:id="rId7"/>
    <p:sldId id="315" r:id="rId8"/>
    <p:sldId id="314" r:id="rId9"/>
    <p:sldId id="316" r:id="rId10"/>
    <p:sldId id="322" r:id="rId11"/>
    <p:sldId id="317" r:id="rId12"/>
    <p:sldId id="319" r:id="rId13"/>
    <p:sldId id="321" r:id="rId14"/>
    <p:sldId id="294"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84967" autoAdjust="0"/>
  </p:normalViewPr>
  <p:slideViewPr>
    <p:cSldViewPr snapToGrid="0">
      <p:cViewPr varScale="1">
        <p:scale>
          <a:sx n="84" d="100"/>
          <a:sy n="84" d="100"/>
        </p:scale>
        <p:origin x="658" y="8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ACEAFD5-63CF-4AFC-B46F-BE086C5D447C}">
      <dgm:prSet phldrT="[Text]"/>
      <dgm:spPr/>
      <dgm:t>
        <a:bodyPr/>
        <a:lstStyle/>
        <a:p>
          <a:r>
            <a:rPr lang="en-US" dirty="0"/>
            <a:t>Prototype different FEM divisions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Sketching out how complex models can be separated into finite elements.</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Finding best force application method</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Considering most common force application methods:</a:t>
          </a:r>
        </a:p>
        <a:p>
          <a:r>
            <a:rPr lang="en-US" dirty="0"/>
            <a:t>	- How wide of an area is a force going to be applied to		- Which vertices are affected by a force application</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Prototyping object representation</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Manually making crystalline lattices? – Testing in Blender</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DC141C2-23A8-4A4C-A3FD-6DBF67D88987}">
      <dgm:prSet phldrT="[Text]"/>
      <dgm:spPr/>
      <dgm:t>
        <a:bodyPr/>
        <a:lstStyle/>
        <a:p>
          <a:r>
            <a:rPr lang="en-US" dirty="0"/>
            <a:t>Automatic crystalline lattices? – Sketching</a:t>
          </a:r>
        </a:p>
      </dgm:t>
    </dgm:pt>
    <dgm:pt modelId="{B453F149-46F6-47CC-8096-A47F8101EC29}" type="parTrans" cxnId="{65AE2CD8-F84B-4DE6-A68F-47E40CF8E226}">
      <dgm:prSet/>
      <dgm:spPr/>
      <dgm:t>
        <a:bodyPr/>
        <a:lstStyle/>
        <a:p>
          <a:endParaRPr lang="en-GB"/>
        </a:p>
      </dgm:t>
    </dgm:pt>
    <dgm:pt modelId="{47A583D0-C09C-4CED-BB6F-41613E35B86A}" type="sibTrans" cxnId="{65AE2CD8-F84B-4DE6-A68F-47E40CF8E226}">
      <dgm:prSet/>
      <dgm:spPr/>
      <dgm:t>
        <a:bodyPr/>
        <a:lstStyle/>
        <a:p>
          <a:endParaRPr lang="en-GB"/>
        </a:p>
      </dgm:t>
    </dgm:pt>
    <dgm:pt modelId="{EE155DB2-6788-4019-961C-F8B89C275CE8}">
      <dgm:prSet phldrT="[Text]"/>
      <dgm:spPr/>
      <dgm:t>
        <a:bodyPr/>
        <a:lstStyle/>
        <a:p>
          <a:r>
            <a:rPr lang="en-US" dirty="0" err="1"/>
            <a:t>Colour</a:t>
          </a:r>
          <a:r>
            <a:rPr lang="en-US" dirty="0"/>
            <a:t> map to surface? – needs further ray casting</a:t>
          </a:r>
        </a:p>
      </dgm:t>
    </dgm:pt>
    <dgm:pt modelId="{F94C628D-62C1-4AF5-B102-2A2AA7FD22DE}" type="sibTrans" cxnId="{E3D274C7-DB39-45B8-B18F-742495FE5026}">
      <dgm:prSet/>
      <dgm:spPr/>
      <dgm:t>
        <a:bodyPr/>
        <a:lstStyle/>
        <a:p>
          <a:endParaRPr lang="en-US"/>
        </a:p>
      </dgm:t>
    </dgm:pt>
    <dgm:pt modelId="{8395B9D5-FF39-4045-8569-9C13F11FB1E5}" type="parTrans" cxnId="{E3D274C7-DB39-45B8-B18F-742495FE5026}">
      <dgm:prSet/>
      <dgm:spPr/>
      <dgm:t>
        <a:bodyPr/>
        <a:lstStyle/>
        <a:p>
          <a:endParaRPr lang="en-US"/>
        </a:p>
      </dgm:t>
    </dgm:pt>
    <dgm:pt modelId="{F757DBC8-3670-4122-937A-47DB91C0F3FE}">
      <dgm:prSet phldrT="[Text]"/>
      <dgm:spPr/>
      <dgm:t>
        <a:bodyPr/>
        <a:lstStyle/>
        <a:p>
          <a:r>
            <a:rPr lang="en-US" dirty="0"/>
            <a:t>Ray casting? – would create irregular node spacing. Sketching +  small low fidelity prototype</a:t>
          </a:r>
        </a:p>
      </dgm:t>
    </dgm:pt>
    <dgm:pt modelId="{A46A41DD-2CA4-4800-8F85-546ABB24ED07}" type="sibTrans" cxnId="{8A3D4B73-3658-4A4C-9DFE-F59E22A79482}">
      <dgm:prSet/>
      <dgm:spPr/>
      <dgm:t>
        <a:bodyPr/>
        <a:lstStyle/>
        <a:p>
          <a:endParaRPr lang="en-US"/>
        </a:p>
      </dgm:t>
    </dgm:pt>
    <dgm:pt modelId="{8F483F27-8D97-48E5-9210-1B448F1CE277}" type="parTrans" cxnId="{8A3D4B73-3658-4A4C-9DFE-F59E22A79482}">
      <dgm:prSet/>
      <dgm:spPr/>
      <dgm:t>
        <a:bodyPr/>
        <a:lstStyle/>
        <a:p>
          <a:endParaRPr lang="en-US"/>
        </a:p>
      </dgm:t>
    </dgm:pt>
    <dgm:pt modelId="{7B2FF309-5120-45E2-ACC8-F8FAA9DBDA55}">
      <dgm:prSet phldrT="[Text]"/>
      <dgm:spPr/>
      <dgm:t>
        <a:bodyPr/>
        <a:lstStyle/>
        <a:p>
          <a:r>
            <a:rPr lang="en-US" dirty="0"/>
            <a:t>How</a:t>
          </a:r>
          <a:r>
            <a:rPr lang="en-US" baseline="0" dirty="0"/>
            <a:t> do I represent final forces?</a:t>
          </a:r>
          <a:endParaRPr lang="en-US" dirty="0"/>
        </a:p>
      </dgm:t>
    </dgm:pt>
    <dgm:pt modelId="{D5CAA101-B828-45D7-965B-F77CD6FBA109}" type="sibTrans" cxnId="{D35DB9DA-961B-46CD-BB14-44CD766D8CB7}">
      <dgm:prSet/>
      <dgm:spPr/>
      <dgm:t>
        <a:bodyPr/>
        <a:lstStyle/>
        <a:p>
          <a:endParaRPr lang="en-US"/>
        </a:p>
      </dgm:t>
    </dgm:pt>
    <dgm:pt modelId="{2CF5AF8A-5687-489A-9838-EDDBB760D421}" type="parTrans" cxnId="{D35DB9DA-961B-46CD-BB14-44CD766D8CB7}">
      <dgm:prSet/>
      <dgm:spPr/>
      <dgm:t>
        <a:bodyPr/>
        <a:lstStyle/>
        <a:p>
          <a:endParaRPr lang="en-US"/>
        </a:p>
      </dgm:t>
    </dgm:pt>
    <dgm:pt modelId="{5EDA317F-AB2E-47DE-BA46-16FA60C3C561}">
      <dgm:prSet phldrT="[Text]"/>
      <dgm:spPr/>
      <dgm:t>
        <a:bodyPr/>
        <a:lstStyle/>
        <a:p>
          <a:r>
            <a:rPr lang="en-US" dirty="0"/>
            <a:t>How do I generate the lattices?</a:t>
          </a:r>
        </a:p>
      </dgm:t>
    </dgm:pt>
    <dgm:pt modelId="{A75B061E-69EA-487C-8330-1430DA0F139D}" type="sibTrans" cxnId="{7B8F902E-4BA3-41AA-9991-54805A6B93DE}">
      <dgm:prSet/>
      <dgm:spPr/>
      <dgm:t>
        <a:bodyPr/>
        <a:lstStyle/>
        <a:p>
          <a:endParaRPr lang="en-US"/>
        </a:p>
      </dgm:t>
    </dgm:pt>
    <dgm:pt modelId="{775EBB35-E8CF-4A14-B0A8-45A53D65E711}" type="parTrans" cxnId="{7B8F902E-4BA3-41AA-9991-54805A6B93DE}">
      <dgm:prSet/>
      <dgm:spPr/>
      <dgm:t>
        <a:bodyPr/>
        <a:lstStyle/>
        <a:p>
          <a:endParaRPr lang="en-US"/>
        </a:p>
      </dgm:t>
    </dgm:pt>
    <dgm:pt modelId="{493E1DBC-72E6-4A16-974C-E31BDE0AD27B}">
      <dgm:prSet phldrT="[Text]"/>
      <dgm:spPr/>
      <dgm:t>
        <a:bodyPr/>
        <a:lstStyle/>
        <a:p>
          <a:r>
            <a:rPr lang="en-US" dirty="0"/>
            <a:t>No need for lattices if 3D finite elements are used.</a:t>
          </a:r>
        </a:p>
      </dgm:t>
    </dgm:pt>
    <dgm:pt modelId="{0F54F9AF-7181-4AF0-BD96-B6D48AFC1327}" type="parTrans" cxnId="{1DEC4F9E-DB9F-47DE-B206-BBEE9B8FFCCF}">
      <dgm:prSet/>
      <dgm:spPr/>
      <dgm:t>
        <a:bodyPr/>
        <a:lstStyle/>
        <a:p>
          <a:endParaRPr lang="en-GB"/>
        </a:p>
      </dgm:t>
    </dgm:pt>
    <dgm:pt modelId="{265D76EA-0AE2-41F2-AE21-31515CCBC19F}" type="sibTrans" cxnId="{1DEC4F9E-DB9F-47DE-B206-BBEE9B8FFCCF}">
      <dgm:prSet/>
      <dgm:spPr/>
      <dgm:t>
        <a:bodyPr/>
        <a:lstStyle/>
        <a:p>
          <a:endParaRPr lang="en-GB"/>
        </a:p>
      </dgm:t>
    </dgm:pt>
    <dgm:pt modelId="{A81AEED1-1D78-4F04-AE33-5C180FABC2B0}">
      <dgm:prSet phldrT="[Text]"/>
      <dgm:spPr/>
      <dgm:t>
        <a:bodyPr/>
        <a:lstStyle/>
        <a:p>
          <a:r>
            <a:rPr lang="en-US" dirty="0"/>
            <a:t>Join to n closest nodes? – paper prototyping</a:t>
          </a:r>
        </a:p>
      </dgm:t>
    </dgm:pt>
    <dgm:pt modelId="{7CD1ECFB-ECD2-43F7-879F-7F9AF884661D}" type="parTrans" cxnId="{7A6808B4-DE36-45F5-9F24-76BD19A57077}">
      <dgm:prSet/>
      <dgm:spPr/>
      <dgm:t>
        <a:bodyPr/>
        <a:lstStyle/>
        <a:p>
          <a:endParaRPr lang="en-GB"/>
        </a:p>
      </dgm:t>
    </dgm:pt>
    <dgm:pt modelId="{893B4141-201A-42ED-93AF-C3ED2B408309}" type="sibTrans" cxnId="{7A6808B4-DE36-45F5-9F24-76BD19A57077}">
      <dgm:prSet/>
      <dgm:spPr/>
      <dgm:t>
        <a:bodyPr/>
        <a:lstStyle/>
        <a:p>
          <a:endParaRPr lang="en-GB"/>
        </a:p>
      </dgm:t>
    </dgm:pt>
    <dgm:pt modelId="{1A06D3C7-6ECC-4FA0-9E4F-09ADBE9E9BAF}">
      <dgm:prSet phldrT="[Text]"/>
      <dgm:spPr/>
      <dgm:t>
        <a:bodyPr/>
        <a:lstStyle/>
        <a:p>
          <a:r>
            <a:rPr lang="en-US" dirty="0" err="1"/>
            <a:t>Colour</a:t>
          </a:r>
          <a:r>
            <a:rPr lang="en-US" dirty="0"/>
            <a:t> each face? – sketch + experiment with blender surfaces</a:t>
          </a:r>
        </a:p>
      </dgm:t>
    </dgm:pt>
    <dgm:pt modelId="{1FA16981-DE8B-4DC1-805E-E9BA6AE30E7B}" type="parTrans" cxnId="{01752A59-DA8A-4018-8B1E-8E08D191014F}">
      <dgm:prSet/>
      <dgm:spPr/>
      <dgm:t>
        <a:bodyPr/>
        <a:lstStyle/>
        <a:p>
          <a:endParaRPr lang="en-GB"/>
        </a:p>
      </dgm:t>
    </dgm:pt>
    <dgm:pt modelId="{1CDCCE40-840C-4488-BC02-3D2B5BDE6FCA}" type="sibTrans" cxnId="{01752A59-DA8A-4018-8B1E-8E08D191014F}">
      <dgm:prSet/>
      <dgm:spPr/>
      <dgm:t>
        <a:bodyPr/>
        <a:lstStyle/>
        <a:p>
          <a:endParaRPr lang="en-GB"/>
        </a:p>
      </dgm:t>
    </dgm:pt>
    <dgm:pt modelId="{1A62F237-3B61-49F5-AC98-FEC5369678FD}">
      <dgm:prSet phldrT="[Text]"/>
      <dgm:spPr/>
      <dgm:t>
        <a:bodyPr/>
        <a:lstStyle/>
        <a:p>
          <a:r>
            <a:rPr lang="en-US" dirty="0" err="1"/>
            <a:t>Colour</a:t>
          </a:r>
          <a:r>
            <a:rPr lang="en-US" dirty="0"/>
            <a:t> each edge? – easiest method but leaves interpretation to user</a:t>
          </a:r>
        </a:p>
      </dgm:t>
    </dgm:pt>
    <dgm:pt modelId="{444E8349-04E5-4405-934B-AAA03116DE28}" type="parTrans" cxnId="{15846199-8FE3-49B5-B762-E8DB54BD3B84}">
      <dgm:prSet/>
      <dgm:spPr/>
      <dgm:t>
        <a:bodyPr/>
        <a:lstStyle/>
        <a:p>
          <a:endParaRPr lang="en-GB"/>
        </a:p>
      </dgm:t>
    </dgm:pt>
    <dgm:pt modelId="{F01A9309-43BD-4777-A29B-C0695715087F}" type="sibTrans" cxnId="{15846199-8FE3-49B5-B762-E8DB54BD3B84}">
      <dgm:prSet/>
      <dgm:spPr/>
      <dgm:t>
        <a:bodyPr/>
        <a:lstStyle/>
        <a:p>
          <a:endParaRPr lang="en-GB"/>
        </a:p>
      </dgm:t>
    </dgm:pt>
    <dgm:pt modelId="{82199DDE-D6EE-4885-8086-AACE58B06124}" type="pres">
      <dgm:prSet presAssocID="{55C0B14E-AEA6-48D3-A387-ED4A3A3BF840}" presName="linear" presStyleCnt="0">
        <dgm:presLayoutVars>
          <dgm:animLvl val="lvl"/>
          <dgm:resizeHandles val="exact"/>
        </dgm:presLayoutVars>
      </dgm:prSet>
      <dgm:spPr/>
    </dgm:pt>
    <dgm:pt modelId="{272D00E8-6826-4157-A954-AB3E32614D3C}" type="pres">
      <dgm:prSet presAssocID="{AACEAFD5-63CF-4AFC-B46F-BE086C5D447C}" presName="parentText" presStyleLbl="node1" presStyleIdx="0" presStyleCnt="5">
        <dgm:presLayoutVars>
          <dgm:chMax val="0"/>
          <dgm:bulletEnabled val="1"/>
        </dgm:presLayoutVars>
      </dgm:prSet>
      <dgm:spPr/>
    </dgm:pt>
    <dgm:pt modelId="{70BD5824-2D9E-4832-A1EE-98D263C45673}" type="pres">
      <dgm:prSet presAssocID="{AACEAFD5-63CF-4AFC-B46F-BE086C5D447C}" presName="childText" presStyleLbl="revTx" presStyleIdx="0" presStyleCnt="5">
        <dgm:presLayoutVars>
          <dgm:bulletEnabled val="1"/>
        </dgm:presLayoutVars>
      </dgm:prSet>
      <dgm:spPr/>
    </dgm:pt>
    <dgm:pt modelId="{65C755CD-A068-45FB-AE02-CA90FF46AA6E}" type="pres">
      <dgm:prSet presAssocID="{D07AD3FD-84FF-467E-9693-752776549C61}" presName="parentText" presStyleLbl="node1" presStyleIdx="1" presStyleCnt="5">
        <dgm:presLayoutVars>
          <dgm:chMax val="0"/>
          <dgm:bulletEnabled val="1"/>
        </dgm:presLayoutVars>
      </dgm:prSet>
      <dgm:spPr/>
    </dgm:pt>
    <dgm:pt modelId="{3FA9B5C0-3884-40CD-B064-FC3D0ABEB0C8}" type="pres">
      <dgm:prSet presAssocID="{D07AD3FD-84FF-467E-9693-752776549C61}" presName="childText" presStyleLbl="revTx" presStyleIdx="1" presStyleCnt="5">
        <dgm:presLayoutVars>
          <dgm:bulletEnabled val="1"/>
        </dgm:presLayoutVars>
      </dgm:prSet>
      <dgm:spPr/>
    </dgm:pt>
    <dgm:pt modelId="{B14D4D5E-F6F2-49E7-B9B0-AF215A7AB92A}" type="pres">
      <dgm:prSet presAssocID="{D71FC021-6A65-44D1-95B9-0E6C89079866}" presName="parentText" presStyleLbl="node1" presStyleIdx="2" presStyleCnt="5">
        <dgm:presLayoutVars>
          <dgm:chMax val="0"/>
          <dgm:bulletEnabled val="1"/>
        </dgm:presLayoutVars>
      </dgm:prSet>
      <dgm:spPr/>
    </dgm:pt>
    <dgm:pt modelId="{79C287E1-1A69-4B7A-BF46-48B12A5F5FC5}" type="pres">
      <dgm:prSet presAssocID="{D71FC021-6A65-44D1-95B9-0E6C89079866}" presName="childText" presStyleLbl="revTx" presStyleIdx="2" presStyleCnt="5">
        <dgm:presLayoutVars>
          <dgm:bulletEnabled val="1"/>
        </dgm:presLayoutVars>
      </dgm:prSet>
      <dgm:spPr/>
    </dgm:pt>
    <dgm:pt modelId="{FB4CFF85-1FE6-4FF2-871E-92A0F8E6F504}" type="pres">
      <dgm:prSet presAssocID="{5EDA317F-AB2E-47DE-BA46-16FA60C3C561}" presName="parentText" presStyleLbl="node1" presStyleIdx="3" presStyleCnt="5">
        <dgm:presLayoutVars>
          <dgm:chMax val="0"/>
          <dgm:bulletEnabled val="1"/>
        </dgm:presLayoutVars>
      </dgm:prSet>
      <dgm:spPr/>
    </dgm:pt>
    <dgm:pt modelId="{A3787741-5366-47A0-85EE-9C9002ACD3E6}" type="pres">
      <dgm:prSet presAssocID="{5EDA317F-AB2E-47DE-BA46-16FA60C3C561}" presName="childText" presStyleLbl="revTx" presStyleIdx="3" presStyleCnt="5">
        <dgm:presLayoutVars>
          <dgm:bulletEnabled val="1"/>
        </dgm:presLayoutVars>
      </dgm:prSet>
      <dgm:spPr/>
    </dgm:pt>
    <dgm:pt modelId="{7FEE6687-E78A-480E-A6AC-22C215ACD887}" type="pres">
      <dgm:prSet presAssocID="{7B2FF309-5120-45E2-ACC8-F8FAA9DBDA55}" presName="parentText" presStyleLbl="node1" presStyleIdx="4" presStyleCnt="5">
        <dgm:presLayoutVars>
          <dgm:chMax val="0"/>
          <dgm:bulletEnabled val="1"/>
        </dgm:presLayoutVars>
      </dgm:prSet>
      <dgm:spPr/>
    </dgm:pt>
    <dgm:pt modelId="{60B4D5BF-59CD-48A1-A9E4-88D480BCE9D5}" type="pres">
      <dgm:prSet presAssocID="{7B2FF309-5120-45E2-ACC8-F8FAA9DBDA55}" presName="childText" presStyleLbl="revTx" presStyleIdx="4" presStyleCnt="5">
        <dgm:presLayoutVars>
          <dgm:bulletEnabled val="1"/>
        </dgm:presLayoutVars>
      </dgm:prSet>
      <dgm:spPr/>
    </dgm:pt>
  </dgm:ptLst>
  <dgm:cxnLst>
    <dgm:cxn modelId="{9EE65208-A11E-43A5-BF0A-8F4F406C8E1D}" type="presOf" srcId="{5EDA317F-AB2E-47DE-BA46-16FA60C3C561}" destId="{FB4CFF85-1FE6-4FF2-871E-92A0F8E6F504}" srcOrd="0" destOrd="0" presId="urn:microsoft.com/office/officeart/2005/8/layout/vList2"/>
    <dgm:cxn modelId="{80E0CA1D-0CAD-405C-9217-B21E1CAB7D79}" type="presOf" srcId="{1A06D3C7-6ECC-4FA0-9E4F-09ADBE9E9BAF}" destId="{60B4D5BF-59CD-48A1-A9E4-88D480BCE9D5}" srcOrd="0" destOrd="1" presId="urn:microsoft.com/office/officeart/2005/8/layout/vList2"/>
    <dgm:cxn modelId="{2188F21E-727C-400B-B1B1-C4AAD941BA24}" type="presOf" srcId="{1A62F237-3B61-49F5-AC98-FEC5369678FD}" destId="{60B4D5BF-59CD-48A1-A9E4-88D480BCE9D5}" srcOrd="0" destOrd="2" presId="urn:microsoft.com/office/officeart/2005/8/layout/vList2"/>
    <dgm:cxn modelId="{364B2C1F-B87E-4721-8EB1-1A01F759FB10}" type="presOf" srcId="{A81AEED1-1D78-4F04-AE33-5C180FABC2B0}" destId="{A3787741-5366-47A0-85EE-9C9002ACD3E6}" srcOrd="0" destOrd="1" presId="urn:microsoft.com/office/officeart/2005/8/layout/vList2"/>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8A40FD43-A62D-48DB-A8B9-DEF8D816B241}" type="presOf" srcId="{4A6BB192-9983-4F48-BBC5-6E384EED7EC5}" destId="{79C287E1-1A69-4B7A-BF46-48B12A5F5FC5}" srcOrd="0" destOrd="0" presId="urn:microsoft.com/office/officeart/2005/8/layout/vList2"/>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1752A59-DA8A-4018-8B1E-8E08D191014F}" srcId="{7B2FF309-5120-45E2-ACC8-F8FAA9DBDA55}" destId="{1A06D3C7-6ECC-4FA0-9E4F-09ADBE9E9BAF}" srcOrd="1" destOrd="0" parTransId="{1FA16981-DE8B-4DC1-805E-E9BA6AE30E7B}" sibTransId="{1CDCCE40-840C-4488-BC02-3D2B5BDE6FCA}"/>
    <dgm:cxn modelId="{2A7A5E88-F51C-42B9-85B1-0C59DF96C3C8}" type="presOf" srcId="{F757DBC8-3670-4122-937A-47DB91C0F3FE}" destId="{A3787741-5366-47A0-85EE-9C9002ACD3E6}" srcOrd="0" destOrd="0" presId="urn:microsoft.com/office/officeart/2005/8/layout/vList2"/>
    <dgm:cxn modelId="{53239C96-427C-420B-95DC-546F3B30ED65}" srcId="{55C0B14E-AEA6-48D3-A387-ED4A3A3BF840}" destId="{D71FC021-6A65-44D1-95B9-0E6C89079866}" srcOrd="2" destOrd="0" parTransId="{862AAE39-3AAD-40E3-BA20-90187BD73242}" sibTransId="{9B090D9D-470E-46E2-AABB-0368A52481AA}"/>
    <dgm:cxn modelId="{7C222F98-1933-4A85-B6D0-23A6D292E6C3}" type="presOf" srcId="{DDC141C2-23A8-4A4C-A3FD-6DBF67D88987}" destId="{79C287E1-1A69-4B7A-BF46-48B12A5F5FC5}" srcOrd="0" destOrd="1" presId="urn:microsoft.com/office/officeart/2005/8/layout/vList2"/>
    <dgm:cxn modelId="{15846199-8FE3-49B5-B762-E8DB54BD3B84}" srcId="{7B2FF309-5120-45E2-ACC8-F8FAA9DBDA55}" destId="{1A62F237-3B61-49F5-AC98-FEC5369678FD}" srcOrd="2" destOrd="0" parTransId="{444E8349-04E5-4405-934B-AAA03116DE28}" sibTransId="{F01A9309-43BD-4777-A29B-C0695715087F}"/>
    <dgm:cxn modelId="{1DEC4F9E-DB9F-47DE-B206-BBEE9B8FFCCF}" srcId="{D71FC021-6A65-44D1-95B9-0E6C89079866}" destId="{493E1DBC-72E6-4A16-974C-E31BDE0AD27B}" srcOrd="2" destOrd="0" parTransId="{0F54F9AF-7181-4AF0-BD96-B6D48AFC1327}" sibTransId="{265D76EA-0AE2-41F2-AE21-31515CCBC19F}"/>
    <dgm:cxn modelId="{017FC7AA-4BD9-4276-AF03-5F3392062873}" type="presOf" srcId="{D71FC021-6A65-44D1-95B9-0E6C89079866}" destId="{B14D4D5E-F6F2-49E7-B9B0-AF215A7AB92A}" srcOrd="0" destOrd="0" presId="urn:microsoft.com/office/officeart/2005/8/layout/vList2"/>
    <dgm:cxn modelId="{7A6808B4-DE36-45F5-9F24-76BD19A57077}" srcId="{5EDA317F-AB2E-47DE-BA46-16FA60C3C561}" destId="{A81AEED1-1D78-4F04-AE33-5C180FABC2B0}" srcOrd="1" destOrd="0" parTransId="{7CD1ECFB-ECD2-43F7-879F-7F9AF884661D}" sibTransId="{893B4141-201A-42ED-93AF-C3ED2B408309}"/>
    <dgm:cxn modelId="{8881F7B8-8C0D-401D-825D-32BC990CD938}" type="presOf" srcId="{493E1DBC-72E6-4A16-974C-E31BDE0AD27B}" destId="{79C287E1-1A69-4B7A-BF46-48B12A5F5FC5}" srcOrd="0" destOrd="2" presId="urn:microsoft.com/office/officeart/2005/8/layout/vList2"/>
    <dgm:cxn modelId="{AE101ABC-7EA3-4444-A576-8AB15A371C84}" srcId="{55C0B14E-AEA6-48D3-A387-ED4A3A3BF840}" destId="{AACEAFD5-63CF-4AFC-B46F-BE086C5D447C}" srcOrd="0" destOrd="0" parTransId="{7A0BD8EC-BB4A-4912-A54E-6F39B681264E}" sibTransId="{7A8D4B4D-06E9-4958-810D-A6226B6AC588}"/>
    <dgm:cxn modelId="{50BC82BC-9B09-498E-953C-A80A2DAE83A6}" type="presOf" srcId="{7B2FF309-5120-45E2-ACC8-F8FAA9DBDA55}" destId="{7FEE6687-E78A-480E-A6AC-22C215ACD887}" srcOrd="0" destOrd="0" presId="urn:microsoft.com/office/officeart/2005/8/layout/vList2"/>
    <dgm:cxn modelId="{195059BF-EE70-494B-9636-0FD49F72F5D3}" type="presOf" srcId="{55C0B14E-AEA6-48D3-A387-ED4A3A3BF840}" destId="{82199DDE-D6EE-4885-8086-AACE58B06124}" srcOrd="0" destOrd="0" presId="urn:microsoft.com/office/officeart/2005/8/layout/vList2"/>
    <dgm:cxn modelId="{E3D274C7-DB39-45B8-B18F-742495FE5026}" srcId="{7B2FF309-5120-45E2-ACC8-F8FAA9DBDA55}" destId="{EE155DB2-6788-4019-961C-F8B89C275CE8}" srcOrd="0" destOrd="0" parTransId="{8395B9D5-FF39-4045-8569-9C13F11FB1E5}" sibTransId="{F94C628D-62C1-4AF5-B102-2A2AA7FD22DE}"/>
    <dgm:cxn modelId="{A7602ACE-858E-4C27-8E7D-F1CD0D51F829}" type="presOf" srcId="{5D70EFF5-8B31-4A1F-AE44-51E4CF0013EB}" destId="{3FA9B5C0-3884-40CD-B064-FC3D0ABEB0C8}" srcOrd="0" destOrd="0" presId="urn:microsoft.com/office/officeart/2005/8/layout/vList2"/>
    <dgm:cxn modelId="{A54930D2-BBD4-49C0-9C4C-F43C509982E4}" type="presOf" srcId="{349299C9-846E-4827-813A-349CCCE20782}" destId="{70BD5824-2D9E-4832-A1EE-98D263C45673}" srcOrd="0" destOrd="0" presId="urn:microsoft.com/office/officeart/2005/8/layout/vList2"/>
    <dgm:cxn modelId="{98AB51D4-84E2-425C-BCB6-B37BAACE01D8}" type="presOf" srcId="{D07AD3FD-84FF-467E-9693-752776549C61}" destId="{65C755CD-A068-45FB-AE02-CA90FF46AA6E}" srcOrd="0" destOrd="0" presId="urn:microsoft.com/office/officeart/2005/8/layout/vList2"/>
    <dgm:cxn modelId="{65AE2CD8-F84B-4DE6-A68F-47E40CF8E226}" srcId="{D71FC021-6A65-44D1-95B9-0E6C89079866}" destId="{DDC141C2-23A8-4A4C-A3FD-6DBF67D88987}" srcOrd="1" destOrd="0" parTransId="{B453F149-46F6-47CC-8096-A47F8101EC29}" sibTransId="{47A583D0-C09C-4CED-BB6F-41613E35B86A}"/>
    <dgm:cxn modelId="{D35DB9DA-961B-46CD-BB14-44CD766D8CB7}" srcId="{55C0B14E-AEA6-48D3-A387-ED4A3A3BF840}" destId="{7B2FF309-5120-45E2-ACC8-F8FAA9DBDA55}" srcOrd="4" destOrd="0" parTransId="{2CF5AF8A-5687-489A-9838-EDDBB760D421}" sibTransId="{D5CAA101-B828-45D7-965B-F77CD6FBA109}"/>
    <dgm:cxn modelId="{A83845DD-C700-4B63-B005-CEBC8272A5AF}" type="presOf" srcId="{AACEAFD5-63CF-4AFC-B46F-BE086C5D447C}" destId="{272D00E8-6826-4157-A954-AB3E32614D3C}" srcOrd="0" destOrd="0" presId="urn:microsoft.com/office/officeart/2005/8/layout/vList2"/>
    <dgm:cxn modelId="{E3115EEA-DE9C-4F06-B8B3-BEB263D5F2B1}" srcId="{D71FC021-6A65-44D1-95B9-0E6C89079866}" destId="{4A6BB192-9983-4F48-BBC5-6E384EED7EC5}" srcOrd="0" destOrd="0" parTransId="{230A6E4A-6CED-4DC0-AEFE-6859FE07B658}" sibTransId="{0B568EC2-5D2A-4B00-8047-B7832F245B44}"/>
    <dgm:cxn modelId="{037B67EA-60F5-4C83-A53B-F27DAD1CD78B}" type="presOf" srcId="{EE155DB2-6788-4019-961C-F8B89C275CE8}" destId="{60B4D5BF-59CD-48A1-A9E4-88D480BCE9D5}" srcOrd="0" destOrd="0" presId="urn:microsoft.com/office/officeart/2005/8/layout/vList2"/>
    <dgm:cxn modelId="{D2C687ED-73CD-48D6-9BBE-5FA1442DDE8E}" type="presParOf" srcId="{82199DDE-D6EE-4885-8086-AACE58B06124}" destId="{272D00E8-6826-4157-A954-AB3E32614D3C}" srcOrd="0" destOrd="0" presId="urn:microsoft.com/office/officeart/2005/8/layout/vList2"/>
    <dgm:cxn modelId="{94C641C1-272A-44FE-B36C-015EE49F4538}" type="presParOf" srcId="{82199DDE-D6EE-4885-8086-AACE58B06124}" destId="{70BD5824-2D9E-4832-A1EE-98D263C45673}" srcOrd="1" destOrd="0" presId="urn:microsoft.com/office/officeart/2005/8/layout/vList2"/>
    <dgm:cxn modelId="{D25D7A12-530E-4BA0-B19F-9ED66622BFF9}" type="presParOf" srcId="{82199DDE-D6EE-4885-8086-AACE58B06124}" destId="{65C755CD-A068-45FB-AE02-CA90FF46AA6E}" srcOrd="2" destOrd="0" presId="urn:microsoft.com/office/officeart/2005/8/layout/vList2"/>
    <dgm:cxn modelId="{F3050378-32A7-4864-890A-4E7F1AB678DA}" type="presParOf" srcId="{82199DDE-D6EE-4885-8086-AACE58B06124}" destId="{3FA9B5C0-3884-40CD-B064-FC3D0ABEB0C8}" srcOrd="3" destOrd="0" presId="urn:microsoft.com/office/officeart/2005/8/layout/vList2"/>
    <dgm:cxn modelId="{99EE678E-D6A8-40D5-809A-49B7BE2082C1}" type="presParOf" srcId="{82199DDE-D6EE-4885-8086-AACE58B06124}" destId="{B14D4D5E-F6F2-49E7-B9B0-AF215A7AB92A}" srcOrd="4" destOrd="0" presId="urn:microsoft.com/office/officeart/2005/8/layout/vList2"/>
    <dgm:cxn modelId="{B8F4489D-5E7E-43FC-9624-A7ABE2E0A7B3}" type="presParOf" srcId="{82199DDE-D6EE-4885-8086-AACE58B06124}" destId="{79C287E1-1A69-4B7A-BF46-48B12A5F5FC5}" srcOrd="5" destOrd="0" presId="urn:microsoft.com/office/officeart/2005/8/layout/vList2"/>
    <dgm:cxn modelId="{8C59C128-6C95-4228-B404-C5B990D76694}" type="presParOf" srcId="{82199DDE-D6EE-4885-8086-AACE58B06124}" destId="{FB4CFF85-1FE6-4FF2-871E-92A0F8E6F504}" srcOrd="6" destOrd="0" presId="urn:microsoft.com/office/officeart/2005/8/layout/vList2"/>
    <dgm:cxn modelId="{A3991AF4-E963-427A-A9A8-F06E7C31DCF0}" type="presParOf" srcId="{82199DDE-D6EE-4885-8086-AACE58B06124}" destId="{A3787741-5366-47A0-85EE-9C9002ACD3E6}" srcOrd="7" destOrd="0" presId="urn:microsoft.com/office/officeart/2005/8/layout/vList2"/>
    <dgm:cxn modelId="{25258A35-CB4E-4AAB-8DE6-55BB8F76D82B}" type="presParOf" srcId="{82199DDE-D6EE-4885-8086-AACE58B06124}" destId="{7FEE6687-E78A-480E-A6AC-22C215ACD887}" srcOrd="8" destOrd="0" presId="urn:microsoft.com/office/officeart/2005/8/layout/vList2"/>
    <dgm:cxn modelId="{F89D3DD4-A499-4A4E-8E90-0286F7AADBBE}" type="presParOf" srcId="{82199DDE-D6EE-4885-8086-AACE58B06124}" destId="{60B4D5BF-59CD-48A1-A9E4-88D480BCE9D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dgm:spPr/>
      <dgm:t>
        <a:bodyPr/>
        <a:lstStyle/>
        <a:p>
          <a:r>
            <a:rPr lang="en-US" dirty="0"/>
            <a:t>Integrate FEM</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Integrate finite element analysis portion with current iteration</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2D</a:t>
          </a:r>
          <a:r>
            <a:rPr lang="en-US" baseline="0" dirty="0"/>
            <a:t> Finite Elements</a:t>
          </a:r>
          <a:endParaRPr lang="en-US"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Add support for two-dimensional finite elements.</a:t>
          </a:r>
        </a:p>
        <a:p>
          <a:r>
            <a:rPr lang="en-US" dirty="0"/>
            <a:t>Allows for more types of object to be accurately simulated</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Materials + Saving</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Add support for analysis of different materials </a:t>
          </a:r>
        </a:p>
        <a:p>
          <a:r>
            <a:rPr lang="en-US" dirty="0"/>
            <a:t>Adding support for saving objects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dirty="0"/>
            <a:t>Balance Analysis</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dirty="0"/>
            <a:t>Allow for balance and moment analysis</a:t>
          </a:r>
        </a:p>
        <a:p>
          <a:r>
            <a:rPr lang="en-US" dirty="0"/>
            <a:t>Possibly allow for display of mesh deformation under imposed loads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dirty="0"/>
            <a:t>Blender Integration</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dirty="0"/>
            <a:t>Integration</a:t>
          </a:r>
          <a:r>
            <a:rPr lang="en-US" baseline="0" dirty="0"/>
            <a:t> of functionality into Blender’s menu system</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B814D10-8005-4CAD-A98C-E77F6CBC6092}" type="pres">
      <dgm:prSet presAssocID="{55C0B14E-AEA6-48D3-A387-ED4A3A3BF840}" presName="Name0" presStyleCnt="0">
        <dgm:presLayoutVars>
          <dgm:dir/>
          <dgm:animLvl val="lvl"/>
          <dgm:resizeHandles val="exact"/>
        </dgm:presLayoutVars>
      </dgm:prSet>
      <dgm:spPr/>
    </dgm:pt>
    <dgm:pt modelId="{D6F0E48E-AC69-4FD0-B9AA-1798CE6D7785}" type="pres">
      <dgm:prSet presAssocID="{7B2FF309-5120-45E2-ACC8-F8FAA9DBDA55}" presName="boxAndChildren" presStyleCnt="0"/>
      <dgm:spPr/>
    </dgm:pt>
    <dgm:pt modelId="{9E2AC252-3D7F-4A38-9B3F-A12B03C3562B}" type="pres">
      <dgm:prSet presAssocID="{7B2FF309-5120-45E2-ACC8-F8FAA9DBDA55}" presName="parentTextBox" presStyleLbl="alignNode1" presStyleIdx="0" presStyleCnt="5"/>
      <dgm:spPr/>
    </dgm:pt>
    <dgm:pt modelId="{8552933F-FD84-420B-9F30-68767C2E244A}" type="pres">
      <dgm:prSet presAssocID="{7B2FF309-5120-45E2-ACC8-F8FAA9DBDA55}" presName="descendantBox" presStyleLbl="bgAccFollowNode1" presStyleIdx="0" presStyleCnt="5"/>
      <dgm:spPr/>
    </dgm:pt>
    <dgm:pt modelId="{82290B75-C983-4840-A5AC-AEE82C0EE876}" type="pres">
      <dgm:prSet presAssocID="{A75B061E-69EA-487C-8330-1430DA0F139D}" presName="sp" presStyleCnt="0"/>
      <dgm:spPr/>
    </dgm:pt>
    <dgm:pt modelId="{6CCE9AE2-50BD-4A04-828F-6E6D961C2FB9}" type="pres">
      <dgm:prSet presAssocID="{5EDA317F-AB2E-47DE-BA46-16FA60C3C561}" presName="arrowAndChildren" presStyleCnt="0"/>
      <dgm:spPr/>
    </dgm:pt>
    <dgm:pt modelId="{AC674537-AEA8-428A-B266-ECA9A89B0D3E}" type="pres">
      <dgm:prSet presAssocID="{5EDA317F-AB2E-47DE-BA46-16FA60C3C561}" presName="parentTextArrow" presStyleLbl="node1" presStyleIdx="0" presStyleCnt="0"/>
      <dgm:spPr/>
    </dgm:pt>
    <dgm:pt modelId="{DF03B8D1-7B99-4D64-81F4-561790A0DA85}" type="pres">
      <dgm:prSet presAssocID="{5EDA317F-AB2E-47DE-BA46-16FA60C3C561}" presName="arrow" presStyleLbl="alignNode1" presStyleIdx="1" presStyleCnt="5"/>
      <dgm:spPr/>
    </dgm:pt>
    <dgm:pt modelId="{218D7039-555F-4F63-8A76-B73B7AA1C3BC}" type="pres">
      <dgm:prSet presAssocID="{5EDA317F-AB2E-47DE-BA46-16FA60C3C561}" presName="descendantArrow" presStyleLbl="bgAccFollowNode1" presStyleIdx="1" presStyleCnt="5"/>
      <dgm:spPr/>
    </dgm:pt>
    <dgm:pt modelId="{9BE945A7-A781-4FDD-A905-7FFD21102B20}" type="pres">
      <dgm:prSet presAssocID="{9B090D9D-470E-46E2-AABB-0368A52481AA}" presName="sp" presStyleCnt="0"/>
      <dgm:spPr/>
    </dgm:pt>
    <dgm:pt modelId="{928D2A7C-0ACA-4DF1-9B70-E815B23483AF}" type="pres">
      <dgm:prSet presAssocID="{D71FC021-6A65-44D1-95B9-0E6C89079866}" presName="arrowAndChildren" presStyleCnt="0"/>
      <dgm:spPr/>
    </dgm:pt>
    <dgm:pt modelId="{913E92C8-2A9D-4C3C-934B-0C32812CA3C4}" type="pres">
      <dgm:prSet presAssocID="{D71FC021-6A65-44D1-95B9-0E6C89079866}" presName="parentTextArrow" presStyleLbl="node1" presStyleIdx="0" presStyleCnt="0"/>
      <dgm:spPr/>
    </dgm:pt>
    <dgm:pt modelId="{D5788C18-CF60-4A36-9B07-862D6AB64461}" type="pres">
      <dgm:prSet presAssocID="{D71FC021-6A65-44D1-95B9-0E6C89079866}" presName="arrow" presStyleLbl="alignNode1" presStyleIdx="2" presStyleCnt="5"/>
      <dgm:spPr/>
    </dgm:pt>
    <dgm:pt modelId="{B3B4E510-076B-4E66-A6E3-1F041F1C456C}" type="pres">
      <dgm:prSet presAssocID="{D71FC021-6A65-44D1-95B9-0E6C89079866}" presName="descendantArrow" presStyleLbl="bgAccFollowNode1" presStyleIdx="2" presStyleCnt="5"/>
      <dgm:spPr/>
    </dgm:pt>
    <dgm:pt modelId="{4F3898CB-171C-4EC1-8E54-0EB9DBEC8F1A}" type="pres">
      <dgm:prSet presAssocID="{A8C9B7A9-BC2A-4753-B7F0-F2E361D95520}" presName="sp" presStyleCnt="0"/>
      <dgm:spPr/>
    </dgm:pt>
    <dgm:pt modelId="{98782D4A-4CBF-41AD-BA61-BA15457AC634}" type="pres">
      <dgm:prSet presAssocID="{D07AD3FD-84FF-467E-9693-752776549C61}" presName="arrowAndChildren" presStyleCnt="0"/>
      <dgm:spPr/>
    </dgm:pt>
    <dgm:pt modelId="{367E5077-8B0C-4D52-B376-EB6AA358B83A}" type="pres">
      <dgm:prSet presAssocID="{D07AD3FD-84FF-467E-9693-752776549C61}" presName="parentTextArrow" presStyleLbl="node1" presStyleIdx="0" presStyleCnt="0"/>
      <dgm:spPr/>
    </dgm:pt>
    <dgm:pt modelId="{84A1414C-3503-41CD-A7D3-EE7D7076AD79}" type="pres">
      <dgm:prSet presAssocID="{D07AD3FD-84FF-467E-9693-752776549C61}" presName="arrow" presStyleLbl="alignNode1" presStyleIdx="3" presStyleCnt="5"/>
      <dgm:spPr/>
    </dgm:pt>
    <dgm:pt modelId="{C4F52464-6B37-4DCC-BD10-CA7C62E3BAB3}" type="pres">
      <dgm:prSet presAssocID="{D07AD3FD-84FF-467E-9693-752776549C61}" presName="descendantArrow" presStyleLbl="bgAccFollowNode1" presStyleIdx="3" presStyleCnt="5"/>
      <dgm:spPr/>
    </dgm:pt>
    <dgm:pt modelId="{A1EED168-4D99-4876-8F11-92477FA34819}" type="pres">
      <dgm:prSet presAssocID="{7A8D4B4D-06E9-4958-810D-A6226B6AC588}" presName="sp" presStyleCnt="0"/>
      <dgm:spPr/>
    </dgm:pt>
    <dgm:pt modelId="{82DDA4ED-82DA-4AD1-AD86-6B83DCF1945B}" type="pres">
      <dgm:prSet presAssocID="{AACEAFD5-63CF-4AFC-B46F-BE086C5D447C}" presName="arrowAndChildren" presStyleCnt="0"/>
      <dgm:spPr/>
    </dgm:pt>
    <dgm:pt modelId="{44443A3D-0591-4C47-AC81-92FF0847B97F}" type="pres">
      <dgm:prSet presAssocID="{AACEAFD5-63CF-4AFC-B46F-BE086C5D447C}" presName="parentTextArrow" presStyleLbl="node1" presStyleIdx="0" presStyleCnt="0"/>
      <dgm:spPr/>
    </dgm:pt>
    <dgm:pt modelId="{03A804D2-C52C-4095-923F-09DF0A31B7FF}" type="pres">
      <dgm:prSet presAssocID="{AACEAFD5-63CF-4AFC-B46F-BE086C5D447C}" presName="arrow" presStyleLbl="alignNode1" presStyleIdx="4" presStyleCnt="5"/>
      <dgm:spPr/>
    </dgm:pt>
    <dgm:pt modelId="{5D5DE15B-135D-48A1-9FC1-0E9612A90430}" type="pres">
      <dgm:prSet presAssocID="{AACEAFD5-63CF-4AFC-B46F-BE086C5D447C}" presName="descendantArrow" presStyleLbl="bgAccFollowNode1" presStyleIdx="4" presStyleCnt="5"/>
      <dgm:spPr/>
    </dgm:pt>
  </dgm:ptLst>
  <dgm:cxnLst>
    <dgm:cxn modelId="{C51DBF13-5932-4C28-821D-135B574D7E1C}" type="presOf" srcId="{5D70EFF5-8B31-4A1F-AE44-51E4CF0013EB}" destId="{C4F52464-6B37-4DCC-BD10-CA7C62E3BAB3}" srcOrd="0" destOrd="0" presId="urn:microsoft.com/office/officeart/2016/7/layout/VerticalDownArrowProcess"/>
    <dgm:cxn modelId="{D5E4422D-5D77-4C1E-AE69-A3618D1C0DF0}" type="presOf" srcId="{55C0B14E-AEA6-48D3-A387-ED4A3A3BF840}" destId="{5B814D10-8005-4CAD-A98C-E77F6CBC6092}" srcOrd="0" destOrd="0" presId="urn:microsoft.com/office/officeart/2016/7/layout/VerticalDownArrowProcess"/>
    <dgm:cxn modelId="{7B8F902E-4BA3-41AA-9991-54805A6B93DE}" srcId="{55C0B14E-AEA6-48D3-A387-ED4A3A3BF840}" destId="{5EDA317F-AB2E-47DE-BA46-16FA60C3C561}" srcOrd="3" destOrd="0" parTransId="{775EBB35-E8CF-4A14-B0A8-45A53D65E711}" sibTransId="{A75B061E-69EA-487C-8330-1430DA0F139D}"/>
    <dgm:cxn modelId="{A8C98335-9581-4EAE-BF5C-B9B860DE9DBB}" type="presOf" srcId="{5EDA317F-AB2E-47DE-BA46-16FA60C3C561}" destId="{AC674537-AEA8-428A-B266-ECA9A89B0D3E}" srcOrd="0" destOrd="0" presId="urn:microsoft.com/office/officeart/2016/7/layout/VerticalDownArrowProcess"/>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596CF26A-3097-4242-938E-F2AF5CE0570D}" type="presOf" srcId="{349299C9-846E-4827-813A-349CCCE20782}" destId="{5D5DE15B-135D-48A1-9FC1-0E9612A90430}" srcOrd="0" destOrd="0" presId="urn:microsoft.com/office/officeart/2016/7/layout/VerticalDownArrowProcess"/>
    <dgm:cxn modelId="{6E767D6D-23E7-4033-801C-E81E1628A1DB}" type="presOf" srcId="{D07AD3FD-84FF-467E-9693-752776549C61}" destId="{367E5077-8B0C-4D52-B376-EB6AA358B83A}" srcOrd="0" destOrd="0" presId="urn:microsoft.com/office/officeart/2016/7/layout/VerticalDownArrowProcess"/>
    <dgm:cxn modelId="{F17F236E-C3FF-4CAF-824A-E4581711A433}" type="presOf" srcId="{D71FC021-6A65-44D1-95B9-0E6C89079866}" destId="{D5788C18-CF60-4A36-9B07-862D6AB64461}" srcOrd="1" destOrd="0" presId="urn:microsoft.com/office/officeart/2016/7/layout/VerticalDownArrowProcess"/>
    <dgm:cxn modelId="{E97FF64F-8020-497E-AE7D-2395DDA4560D}" srcId="{D07AD3FD-84FF-467E-9693-752776549C61}" destId="{5D70EFF5-8B31-4A1F-AE44-51E4CF0013EB}" srcOrd="0" destOrd="0" parTransId="{96C720A0-FEEF-48D1-8DF6-ABA03C304822}" sibTransId="{B6A59CDE-18AD-4553-B6C5-FF001A8E8510}"/>
    <dgm:cxn modelId="{B1E42B71-298F-4A56-B058-57AFF66797DD}" type="presOf" srcId="{F757DBC8-3670-4122-937A-47DB91C0F3FE}" destId="{218D7039-555F-4F63-8A76-B73B7AA1C3BC}" srcOrd="0" destOrd="0" presId="urn:microsoft.com/office/officeart/2016/7/layout/VerticalDownArrowProcess"/>
    <dgm:cxn modelId="{8A3D4B73-3658-4A4C-9DFE-F59E22A79482}" srcId="{5EDA317F-AB2E-47DE-BA46-16FA60C3C561}" destId="{F757DBC8-3670-4122-937A-47DB91C0F3FE}" srcOrd="0" destOrd="0" parTransId="{8F483F27-8D97-48E5-9210-1B448F1CE277}" sibTransId="{A46A41DD-2CA4-4800-8F85-546ABB24ED07}"/>
    <dgm:cxn modelId="{377ED356-D393-4B40-9701-90234F3BFA9A}" type="presOf" srcId="{D07AD3FD-84FF-467E-9693-752776549C61}" destId="{84A1414C-3503-41CD-A7D3-EE7D7076AD79}" srcOrd="1" destOrd="0" presId="urn:microsoft.com/office/officeart/2016/7/layout/VerticalDownArrowProcess"/>
    <dgm:cxn modelId="{637CB085-975E-4FA9-BB6B-55C35691FEB8}" type="presOf" srcId="{5EDA317F-AB2E-47DE-BA46-16FA60C3C561}" destId="{DF03B8D1-7B99-4D64-81F4-561790A0DA85}" srcOrd="1" destOrd="0" presId="urn:microsoft.com/office/officeart/2016/7/layout/VerticalDownArrowProcess"/>
    <dgm:cxn modelId="{E86FD690-127E-4F58-86F5-ABE02657A509}" type="presOf" srcId="{D71FC021-6A65-44D1-95B9-0E6C89079866}" destId="{913E92C8-2A9D-4C3C-934B-0C32812CA3C4}" srcOrd="0" destOrd="0" presId="urn:microsoft.com/office/officeart/2016/7/layout/VerticalDownArrowProcess"/>
    <dgm:cxn modelId="{53239C96-427C-420B-95DC-546F3B30ED65}" srcId="{55C0B14E-AEA6-48D3-A387-ED4A3A3BF840}" destId="{D71FC021-6A65-44D1-95B9-0E6C89079866}" srcOrd="2" destOrd="0" parTransId="{862AAE39-3AAD-40E3-BA20-90187BD73242}" sibTransId="{9B090D9D-470E-46E2-AABB-0368A52481AA}"/>
    <dgm:cxn modelId="{88A7AA9C-F98F-4D75-906A-13AE45B2CF93}" type="presOf" srcId="{AACEAFD5-63CF-4AFC-B46F-BE086C5D447C}" destId="{44443A3D-0591-4C47-AC81-92FF0847B97F}" srcOrd="0" destOrd="0" presId="urn:microsoft.com/office/officeart/2016/7/layout/VerticalDownArrowProcess"/>
    <dgm:cxn modelId="{F29FABA1-8AF7-4C47-9399-A92561A0B72A}" type="presOf" srcId="{7B2FF309-5120-45E2-ACC8-F8FAA9DBDA55}" destId="{9E2AC252-3D7F-4A38-9B3F-A12B03C3562B}" srcOrd="0" destOrd="0" presId="urn:microsoft.com/office/officeart/2016/7/layout/VerticalDownArrowProcess"/>
    <dgm:cxn modelId="{3FB57FA7-75C3-4052-9EA2-DDDEB57625AB}" type="presOf" srcId="{AACEAFD5-63CF-4AFC-B46F-BE086C5D447C}" destId="{03A804D2-C52C-4095-923F-09DF0A31B7FF}" srcOrd="1" destOrd="0" presId="urn:microsoft.com/office/officeart/2016/7/layout/VerticalDownArrowProcess"/>
    <dgm:cxn modelId="{7C072CBA-A926-4AD7-B1F4-1242149FD5A2}" type="presOf" srcId="{EE155DB2-6788-4019-961C-F8B89C275CE8}" destId="{8552933F-FD84-420B-9F30-68767C2E244A}" srcOrd="0" destOrd="0" presId="urn:microsoft.com/office/officeart/2016/7/layout/VerticalDownArrowProcess"/>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FAFF0DCA-C070-4B53-800F-E55850241DA2}" type="presOf" srcId="{4A6BB192-9983-4F48-BBC5-6E384EED7EC5}" destId="{B3B4E510-076B-4E66-A6E3-1F041F1C456C}" srcOrd="0" destOrd="0" presId="urn:microsoft.com/office/officeart/2016/7/layout/VerticalDownArrowProcess"/>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859F2EA8-7EE4-4525-9BD7-4597E4E17B54}" type="presParOf" srcId="{5B814D10-8005-4CAD-A98C-E77F6CBC6092}" destId="{D6F0E48E-AC69-4FD0-B9AA-1798CE6D7785}" srcOrd="0" destOrd="0" presId="urn:microsoft.com/office/officeart/2016/7/layout/VerticalDownArrowProcess"/>
    <dgm:cxn modelId="{2D361CEB-F23F-4259-AAB7-B1ED862E2523}" type="presParOf" srcId="{D6F0E48E-AC69-4FD0-B9AA-1798CE6D7785}" destId="{9E2AC252-3D7F-4A38-9B3F-A12B03C3562B}" srcOrd="0" destOrd="0" presId="urn:microsoft.com/office/officeart/2016/7/layout/VerticalDownArrowProcess"/>
    <dgm:cxn modelId="{5F2A46C7-4095-4CAF-9E0D-C4475415BE99}" type="presParOf" srcId="{D6F0E48E-AC69-4FD0-B9AA-1798CE6D7785}" destId="{8552933F-FD84-420B-9F30-68767C2E244A}" srcOrd="1" destOrd="0" presId="urn:microsoft.com/office/officeart/2016/7/layout/VerticalDownArrowProcess"/>
    <dgm:cxn modelId="{FFADCFCF-4BBD-4DFC-A435-521C6585CD12}" type="presParOf" srcId="{5B814D10-8005-4CAD-A98C-E77F6CBC6092}" destId="{82290B75-C983-4840-A5AC-AEE82C0EE876}" srcOrd="1" destOrd="0" presId="urn:microsoft.com/office/officeart/2016/7/layout/VerticalDownArrowProcess"/>
    <dgm:cxn modelId="{7EFEE7E3-E09F-42DF-9565-4A6B85323EC8}" type="presParOf" srcId="{5B814D10-8005-4CAD-A98C-E77F6CBC6092}" destId="{6CCE9AE2-50BD-4A04-828F-6E6D961C2FB9}" srcOrd="2" destOrd="0" presId="urn:microsoft.com/office/officeart/2016/7/layout/VerticalDownArrowProcess"/>
    <dgm:cxn modelId="{9D7D4487-4B98-4114-9523-0E269D05D24A}" type="presParOf" srcId="{6CCE9AE2-50BD-4A04-828F-6E6D961C2FB9}" destId="{AC674537-AEA8-428A-B266-ECA9A89B0D3E}" srcOrd="0" destOrd="0" presId="urn:microsoft.com/office/officeart/2016/7/layout/VerticalDownArrowProcess"/>
    <dgm:cxn modelId="{50589861-1AE3-4A96-9198-C319F8CAB531}" type="presParOf" srcId="{6CCE9AE2-50BD-4A04-828F-6E6D961C2FB9}" destId="{DF03B8D1-7B99-4D64-81F4-561790A0DA85}" srcOrd="1" destOrd="0" presId="urn:microsoft.com/office/officeart/2016/7/layout/VerticalDownArrowProcess"/>
    <dgm:cxn modelId="{CEA13B26-B564-497A-BB6A-DEAEADFBA1C6}" type="presParOf" srcId="{6CCE9AE2-50BD-4A04-828F-6E6D961C2FB9}" destId="{218D7039-555F-4F63-8A76-B73B7AA1C3BC}" srcOrd="2" destOrd="0" presId="urn:microsoft.com/office/officeart/2016/7/layout/VerticalDownArrowProcess"/>
    <dgm:cxn modelId="{330B877C-F21B-431D-9D13-1ACC76E30E6B}" type="presParOf" srcId="{5B814D10-8005-4CAD-A98C-E77F6CBC6092}" destId="{9BE945A7-A781-4FDD-A905-7FFD21102B20}" srcOrd="3" destOrd="0" presId="urn:microsoft.com/office/officeart/2016/7/layout/VerticalDownArrowProcess"/>
    <dgm:cxn modelId="{3D9BC9C9-10BD-4E2B-ADDE-9C1F0036070F}" type="presParOf" srcId="{5B814D10-8005-4CAD-A98C-E77F6CBC6092}" destId="{928D2A7C-0ACA-4DF1-9B70-E815B23483AF}" srcOrd="4" destOrd="0" presId="urn:microsoft.com/office/officeart/2016/7/layout/VerticalDownArrowProcess"/>
    <dgm:cxn modelId="{6D877240-AB5B-46F0-9B51-FF91BEE7CCF3}" type="presParOf" srcId="{928D2A7C-0ACA-4DF1-9B70-E815B23483AF}" destId="{913E92C8-2A9D-4C3C-934B-0C32812CA3C4}" srcOrd="0" destOrd="0" presId="urn:microsoft.com/office/officeart/2016/7/layout/VerticalDownArrowProcess"/>
    <dgm:cxn modelId="{BBC2D4A5-ECCE-4A0D-B96C-04CA7D274F4A}" type="presParOf" srcId="{928D2A7C-0ACA-4DF1-9B70-E815B23483AF}" destId="{D5788C18-CF60-4A36-9B07-862D6AB64461}" srcOrd="1" destOrd="0" presId="urn:microsoft.com/office/officeart/2016/7/layout/VerticalDownArrowProcess"/>
    <dgm:cxn modelId="{7301B7C4-391A-491E-8502-1545A4E07B5D}" type="presParOf" srcId="{928D2A7C-0ACA-4DF1-9B70-E815B23483AF}" destId="{B3B4E510-076B-4E66-A6E3-1F041F1C456C}" srcOrd="2" destOrd="0" presId="urn:microsoft.com/office/officeart/2016/7/layout/VerticalDownArrowProcess"/>
    <dgm:cxn modelId="{751EF974-BBE3-4BAB-BB20-384F1F8F7117}" type="presParOf" srcId="{5B814D10-8005-4CAD-A98C-E77F6CBC6092}" destId="{4F3898CB-171C-4EC1-8E54-0EB9DBEC8F1A}" srcOrd="5" destOrd="0" presId="urn:microsoft.com/office/officeart/2016/7/layout/VerticalDownArrowProcess"/>
    <dgm:cxn modelId="{E43D0144-6436-4788-9FDB-E9700DF4ABD3}" type="presParOf" srcId="{5B814D10-8005-4CAD-A98C-E77F6CBC6092}" destId="{98782D4A-4CBF-41AD-BA61-BA15457AC634}" srcOrd="6" destOrd="0" presId="urn:microsoft.com/office/officeart/2016/7/layout/VerticalDownArrowProcess"/>
    <dgm:cxn modelId="{11F02A70-6C02-449C-897B-6E4EF7B23B2C}" type="presParOf" srcId="{98782D4A-4CBF-41AD-BA61-BA15457AC634}" destId="{367E5077-8B0C-4D52-B376-EB6AA358B83A}" srcOrd="0" destOrd="0" presId="urn:microsoft.com/office/officeart/2016/7/layout/VerticalDownArrowProcess"/>
    <dgm:cxn modelId="{08A2458B-9F30-4829-8714-4266B378E444}" type="presParOf" srcId="{98782D4A-4CBF-41AD-BA61-BA15457AC634}" destId="{84A1414C-3503-41CD-A7D3-EE7D7076AD79}" srcOrd="1" destOrd="0" presId="urn:microsoft.com/office/officeart/2016/7/layout/VerticalDownArrowProcess"/>
    <dgm:cxn modelId="{FD7FC8F1-5854-479D-8FA6-3A7033511640}" type="presParOf" srcId="{98782D4A-4CBF-41AD-BA61-BA15457AC634}" destId="{C4F52464-6B37-4DCC-BD10-CA7C62E3BAB3}" srcOrd="2" destOrd="0" presId="urn:microsoft.com/office/officeart/2016/7/layout/VerticalDownArrowProcess"/>
    <dgm:cxn modelId="{55D32C7B-95B0-4B85-AE75-B02E2B3E9520}" type="presParOf" srcId="{5B814D10-8005-4CAD-A98C-E77F6CBC6092}" destId="{A1EED168-4D99-4876-8F11-92477FA34819}" srcOrd="7" destOrd="0" presId="urn:microsoft.com/office/officeart/2016/7/layout/VerticalDownArrowProcess"/>
    <dgm:cxn modelId="{A2F06F87-FB20-4BC9-A726-097AFC27BCC6}" type="presParOf" srcId="{5B814D10-8005-4CAD-A98C-E77F6CBC6092}" destId="{82DDA4ED-82DA-4AD1-AD86-6B83DCF1945B}" srcOrd="8" destOrd="0" presId="urn:microsoft.com/office/officeart/2016/7/layout/VerticalDownArrowProcess"/>
    <dgm:cxn modelId="{50AC3470-DAAD-468A-B57A-C2BA7F2393DF}" type="presParOf" srcId="{82DDA4ED-82DA-4AD1-AD86-6B83DCF1945B}" destId="{44443A3D-0591-4C47-AC81-92FF0847B97F}" srcOrd="0" destOrd="0" presId="urn:microsoft.com/office/officeart/2016/7/layout/VerticalDownArrowProcess"/>
    <dgm:cxn modelId="{FC38E8C0-605C-46A5-B57F-569E52187DE1}" type="presParOf" srcId="{82DDA4ED-82DA-4AD1-AD86-6B83DCF1945B}" destId="{03A804D2-C52C-4095-923F-09DF0A31B7FF}" srcOrd="1" destOrd="0" presId="urn:microsoft.com/office/officeart/2016/7/layout/VerticalDownArrowProcess"/>
    <dgm:cxn modelId="{6CAF6A12-1FFA-476A-B9ED-AE06E29503CE}" type="presParOf" srcId="{82DDA4ED-82DA-4AD1-AD86-6B83DCF1945B}" destId="{5D5DE15B-135D-48A1-9FC1-0E9612A9043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D00E8-6826-4157-A954-AB3E32614D3C}">
      <dsp:nvSpPr>
        <dsp:cNvPr id="0" name=""/>
        <dsp:cNvSpPr/>
      </dsp:nvSpPr>
      <dsp:spPr>
        <a:xfrm>
          <a:off x="0" y="30953"/>
          <a:ext cx="6245265" cy="442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Prototype different FEM divisions</a:t>
          </a:r>
        </a:p>
      </dsp:txBody>
      <dsp:txXfrm>
        <a:off x="21589" y="52542"/>
        <a:ext cx="6202087" cy="399082"/>
      </dsp:txXfrm>
    </dsp:sp>
    <dsp:sp modelId="{70BD5824-2D9E-4832-A1EE-98D263C45673}">
      <dsp:nvSpPr>
        <dsp:cNvPr id="0" name=""/>
        <dsp:cNvSpPr/>
      </dsp:nvSpPr>
      <dsp:spPr>
        <a:xfrm>
          <a:off x="0" y="473213"/>
          <a:ext cx="6245265"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Sketching out how complex models can be separated into finite elements.</a:t>
          </a:r>
        </a:p>
      </dsp:txBody>
      <dsp:txXfrm>
        <a:off x="0" y="473213"/>
        <a:ext cx="6245265" cy="447120"/>
      </dsp:txXfrm>
    </dsp:sp>
    <dsp:sp modelId="{65C755CD-A068-45FB-AE02-CA90FF46AA6E}">
      <dsp:nvSpPr>
        <dsp:cNvPr id="0" name=""/>
        <dsp:cNvSpPr/>
      </dsp:nvSpPr>
      <dsp:spPr>
        <a:xfrm>
          <a:off x="0" y="920333"/>
          <a:ext cx="6245265" cy="442260"/>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Finding best force application method</a:t>
          </a:r>
        </a:p>
      </dsp:txBody>
      <dsp:txXfrm>
        <a:off x="21589" y="941922"/>
        <a:ext cx="6202087" cy="399082"/>
      </dsp:txXfrm>
    </dsp:sp>
    <dsp:sp modelId="{3FA9B5C0-3884-40CD-B064-FC3D0ABEB0C8}">
      <dsp:nvSpPr>
        <dsp:cNvPr id="0" name=""/>
        <dsp:cNvSpPr/>
      </dsp:nvSpPr>
      <dsp:spPr>
        <a:xfrm>
          <a:off x="0" y="1362593"/>
          <a:ext cx="6245265"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Considering most common force application methods:</a:t>
          </a:r>
        </a:p>
        <a:p>
          <a:pPr marL="114300" lvl="1" indent="-114300" algn="l" defTabSz="622300">
            <a:lnSpc>
              <a:spcPct val="90000"/>
            </a:lnSpc>
            <a:spcBef>
              <a:spcPct val="0"/>
            </a:spcBef>
            <a:spcAft>
              <a:spcPct val="20000"/>
            </a:spcAft>
            <a:buChar char="•"/>
          </a:pPr>
          <a:r>
            <a:rPr lang="en-US" sz="1400" kern="1200" dirty="0"/>
            <a:t>	- How wide of an area is a force going to be applied to		- Which vertices are affected by a force application</a:t>
          </a:r>
        </a:p>
      </dsp:txBody>
      <dsp:txXfrm>
        <a:off x="0" y="1362593"/>
        <a:ext cx="6245265" cy="689310"/>
      </dsp:txXfrm>
    </dsp:sp>
    <dsp:sp modelId="{B14D4D5E-F6F2-49E7-B9B0-AF215A7AB92A}">
      <dsp:nvSpPr>
        <dsp:cNvPr id="0" name=""/>
        <dsp:cNvSpPr/>
      </dsp:nvSpPr>
      <dsp:spPr>
        <a:xfrm>
          <a:off x="0" y="2051903"/>
          <a:ext cx="6245265" cy="44226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Prototyping object representation</a:t>
          </a:r>
        </a:p>
      </dsp:txBody>
      <dsp:txXfrm>
        <a:off x="21589" y="2073492"/>
        <a:ext cx="6202087" cy="399082"/>
      </dsp:txXfrm>
    </dsp:sp>
    <dsp:sp modelId="{79C287E1-1A69-4B7A-BF46-48B12A5F5FC5}">
      <dsp:nvSpPr>
        <dsp:cNvPr id="0" name=""/>
        <dsp:cNvSpPr/>
      </dsp:nvSpPr>
      <dsp:spPr>
        <a:xfrm>
          <a:off x="0" y="2494163"/>
          <a:ext cx="6245265"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Manually making crystalline lattices? – Testing in Blender</a:t>
          </a:r>
        </a:p>
        <a:p>
          <a:pPr marL="114300" lvl="1" indent="-114300" algn="l" defTabSz="622300">
            <a:lnSpc>
              <a:spcPct val="90000"/>
            </a:lnSpc>
            <a:spcBef>
              <a:spcPct val="0"/>
            </a:spcBef>
            <a:spcAft>
              <a:spcPct val="20000"/>
            </a:spcAft>
            <a:buChar char="•"/>
          </a:pPr>
          <a:r>
            <a:rPr lang="en-US" sz="1400" kern="1200" dirty="0"/>
            <a:t>Automatic crystalline lattices? – Sketching</a:t>
          </a:r>
        </a:p>
        <a:p>
          <a:pPr marL="114300" lvl="1" indent="-114300" algn="l" defTabSz="622300">
            <a:lnSpc>
              <a:spcPct val="90000"/>
            </a:lnSpc>
            <a:spcBef>
              <a:spcPct val="0"/>
            </a:spcBef>
            <a:spcAft>
              <a:spcPct val="20000"/>
            </a:spcAft>
            <a:buChar char="•"/>
          </a:pPr>
          <a:r>
            <a:rPr lang="en-US" sz="1400" kern="1200" dirty="0"/>
            <a:t>No need for lattices if 3D finite elements are used.</a:t>
          </a:r>
        </a:p>
      </dsp:txBody>
      <dsp:txXfrm>
        <a:off x="0" y="2494163"/>
        <a:ext cx="6245265" cy="745200"/>
      </dsp:txXfrm>
    </dsp:sp>
    <dsp:sp modelId="{FB4CFF85-1FE6-4FF2-871E-92A0F8E6F504}">
      <dsp:nvSpPr>
        <dsp:cNvPr id="0" name=""/>
        <dsp:cNvSpPr/>
      </dsp:nvSpPr>
      <dsp:spPr>
        <a:xfrm>
          <a:off x="0" y="3239363"/>
          <a:ext cx="6245265" cy="442260"/>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 do I generate the lattices?</a:t>
          </a:r>
        </a:p>
      </dsp:txBody>
      <dsp:txXfrm>
        <a:off x="21589" y="3260952"/>
        <a:ext cx="6202087" cy="399082"/>
      </dsp:txXfrm>
    </dsp:sp>
    <dsp:sp modelId="{A3787741-5366-47A0-85EE-9C9002ACD3E6}">
      <dsp:nvSpPr>
        <dsp:cNvPr id="0" name=""/>
        <dsp:cNvSpPr/>
      </dsp:nvSpPr>
      <dsp:spPr>
        <a:xfrm>
          <a:off x="0" y="3681623"/>
          <a:ext cx="6245265"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Ray casting? – would create irregular node spacing. Sketching +  small low fidelity prototype</a:t>
          </a:r>
        </a:p>
        <a:p>
          <a:pPr marL="114300" lvl="1" indent="-114300" algn="l" defTabSz="622300">
            <a:lnSpc>
              <a:spcPct val="90000"/>
            </a:lnSpc>
            <a:spcBef>
              <a:spcPct val="0"/>
            </a:spcBef>
            <a:spcAft>
              <a:spcPct val="20000"/>
            </a:spcAft>
            <a:buChar char="•"/>
          </a:pPr>
          <a:r>
            <a:rPr lang="en-US" sz="1400" kern="1200" dirty="0"/>
            <a:t>Join to n closest nodes? – paper prototyping</a:t>
          </a:r>
        </a:p>
      </dsp:txBody>
      <dsp:txXfrm>
        <a:off x="0" y="3681623"/>
        <a:ext cx="6245265" cy="689310"/>
      </dsp:txXfrm>
    </dsp:sp>
    <dsp:sp modelId="{7FEE6687-E78A-480E-A6AC-22C215ACD887}">
      <dsp:nvSpPr>
        <dsp:cNvPr id="0" name=""/>
        <dsp:cNvSpPr/>
      </dsp:nvSpPr>
      <dsp:spPr>
        <a:xfrm>
          <a:off x="0" y="4370933"/>
          <a:ext cx="6245265" cy="44226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a:t>
          </a:r>
          <a:r>
            <a:rPr lang="en-US" sz="1800" kern="1200" baseline="0" dirty="0"/>
            <a:t> do I represent final forces?</a:t>
          </a:r>
          <a:endParaRPr lang="en-US" sz="1800" kern="1200" dirty="0"/>
        </a:p>
      </dsp:txBody>
      <dsp:txXfrm>
        <a:off x="21589" y="4392522"/>
        <a:ext cx="6202087" cy="399082"/>
      </dsp:txXfrm>
    </dsp:sp>
    <dsp:sp modelId="{60B4D5BF-59CD-48A1-A9E4-88D480BCE9D5}">
      <dsp:nvSpPr>
        <dsp:cNvPr id="0" name=""/>
        <dsp:cNvSpPr/>
      </dsp:nvSpPr>
      <dsp:spPr>
        <a:xfrm>
          <a:off x="0" y="4813193"/>
          <a:ext cx="6245265"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err="1"/>
            <a:t>Colour</a:t>
          </a:r>
          <a:r>
            <a:rPr lang="en-US" sz="1400" kern="1200" dirty="0"/>
            <a:t> map to surface? – needs further ray casting</a:t>
          </a:r>
        </a:p>
        <a:p>
          <a:pPr marL="114300" lvl="1" indent="-114300" algn="l" defTabSz="622300">
            <a:lnSpc>
              <a:spcPct val="90000"/>
            </a:lnSpc>
            <a:spcBef>
              <a:spcPct val="0"/>
            </a:spcBef>
            <a:spcAft>
              <a:spcPct val="20000"/>
            </a:spcAft>
            <a:buChar char="•"/>
          </a:pPr>
          <a:r>
            <a:rPr lang="en-US" sz="1400" kern="1200" dirty="0" err="1"/>
            <a:t>Colour</a:t>
          </a:r>
          <a:r>
            <a:rPr lang="en-US" sz="1400" kern="1200" dirty="0"/>
            <a:t> each face? – sketch + experiment with blender surfaces</a:t>
          </a:r>
        </a:p>
        <a:p>
          <a:pPr marL="114300" lvl="1" indent="-114300" algn="l" defTabSz="622300">
            <a:lnSpc>
              <a:spcPct val="90000"/>
            </a:lnSpc>
            <a:spcBef>
              <a:spcPct val="0"/>
            </a:spcBef>
            <a:spcAft>
              <a:spcPct val="20000"/>
            </a:spcAft>
            <a:buChar char="•"/>
          </a:pPr>
          <a:r>
            <a:rPr lang="en-US" sz="1400" kern="1200" dirty="0" err="1"/>
            <a:t>Colour</a:t>
          </a:r>
          <a:r>
            <a:rPr lang="en-US" sz="1400" kern="1200" dirty="0"/>
            <a:t> each edge? – easiest method but leaves interpretation to user</a:t>
          </a:r>
        </a:p>
      </dsp:txBody>
      <dsp:txXfrm>
        <a:off x="0" y="4813193"/>
        <a:ext cx="6245265" cy="745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AC252-3D7F-4A38-9B3F-A12B03C3562B}">
      <dsp:nvSpPr>
        <dsp:cNvPr id="0" name=""/>
        <dsp:cNvSpPr/>
      </dsp:nvSpPr>
      <dsp:spPr>
        <a:xfrm>
          <a:off x="0" y="4725295"/>
          <a:ext cx="1465272" cy="77522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Blender Integration</a:t>
          </a:r>
        </a:p>
      </dsp:txBody>
      <dsp:txXfrm>
        <a:off x="0" y="4725295"/>
        <a:ext cx="1465272" cy="775224"/>
      </dsp:txXfrm>
    </dsp:sp>
    <dsp:sp modelId="{8552933F-FD84-420B-9F30-68767C2E244A}">
      <dsp:nvSpPr>
        <dsp:cNvPr id="0" name=""/>
        <dsp:cNvSpPr/>
      </dsp:nvSpPr>
      <dsp:spPr>
        <a:xfrm>
          <a:off x="1465272" y="4725295"/>
          <a:ext cx="4395817" cy="77522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Integration</a:t>
          </a:r>
          <a:r>
            <a:rPr lang="en-US" sz="1100" kern="1200" baseline="0" dirty="0"/>
            <a:t> of functionality into Blender’s menu system</a:t>
          </a:r>
          <a:endParaRPr lang="en-US" sz="1100" kern="1200" dirty="0"/>
        </a:p>
      </dsp:txBody>
      <dsp:txXfrm>
        <a:off x="1465272" y="4725295"/>
        <a:ext cx="4395817" cy="775224"/>
      </dsp:txXfrm>
    </dsp:sp>
    <dsp:sp modelId="{DF03B8D1-7B99-4D64-81F4-561790A0DA85}">
      <dsp:nvSpPr>
        <dsp:cNvPr id="0" name=""/>
        <dsp:cNvSpPr/>
      </dsp:nvSpPr>
      <dsp:spPr>
        <a:xfrm rot="10800000">
          <a:off x="0" y="3544629"/>
          <a:ext cx="1465272" cy="1192294"/>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Balance Analysis</a:t>
          </a:r>
        </a:p>
      </dsp:txBody>
      <dsp:txXfrm rot="-10800000">
        <a:off x="0" y="3544629"/>
        <a:ext cx="1465272" cy="774991"/>
      </dsp:txXfrm>
    </dsp:sp>
    <dsp:sp modelId="{218D7039-555F-4F63-8A76-B73B7AA1C3BC}">
      <dsp:nvSpPr>
        <dsp:cNvPr id="0" name=""/>
        <dsp:cNvSpPr/>
      </dsp:nvSpPr>
      <dsp:spPr>
        <a:xfrm>
          <a:off x="1465272" y="3544629"/>
          <a:ext cx="4395817" cy="77499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Allow for balance and moment analysis</a:t>
          </a:r>
        </a:p>
        <a:p>
          <a:pPr marL="0" lvl="0" indent="0" algn="l" defTabSz="488950">
            <a:lnSpc>
              <a:spcPct val="90000"/>
            </a:lnSpc>
            <a:spcBef>
              <a:spcPct val="0"/>
            </a:spcBef>
            <a:spcAft>
              <a:spcPct val="35000"/>
            </a:spcAft>
            <a:buNone/>
          </a:pPr>
          <a:r>
            <a:rPr lang="en-US" sz="1100" kern="1200" dirty="0"/>
            <a:t>Possibly allow for display of mesh deformation under imposed loads</a:t>
          </a:r>
        </a:p>
      </dsp:txBody>
      <dsp:txXfrm>
        <a:off x="1465272" y="3544629"/>
        <a:ext cx="4395817" cy="774991"/>
      </dsp:txXfrm>
    </dsp:sp>
    <dsp:sp modelId="{D5788C18-CF60-4A36-9B07-862D6AB64461}">
      <dsp:nvSpPr>
        <dsp:cNvPr id="0" name=""/>
        <dsp:cNvSpPr/>
      </dsp:nvSpPr>
      <dsp:spPr>
        <a:xfrm rot="10800000">
          <a:off x="0" y="2363962"/>
          <a:ext cx="1465272" cy="1192294"/>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Materials + Saving</a:t>
          </a:r>
        </a:p>
      </dsp:txBody>
      <dsp:txXfrm rot="-10800000">
        <a:off x="0" y="2363962"/>
        <a:ext cx="1465272" cy="774991"/>
      </dsp:txXfrm>
    </dsp:sp>
    <dsp:sp modelId="{B3B4E510-076B-4E66-A6E3-1F041F1C456C}">
      <dsp:nvSpPr>
        <dsp:cNvPr id="0" name=""/>
        <dsp:cNvSpPr/>
      </dsp:nvSpPr>
      <dsp:spPr>
        <a:xfrm>
          <a:off x="1465272" y="2363962"/>
          <a:ext cx="4395817" cy="77499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Add support for analysis of different materials </a:t>
          </a:r>
        </a:p>
        <a:p>
          <a:pPr marL="0" lvl="0" indent="0" algn="l" defTabSz="488950">
            <a:lnSpc>
              <a:spcPct val="90000"/>
            </a:lnSpc>
            <a:spcBef>
              <a:spcPct val="0"/>
            </a:spcBef>
            <a:spcAft>
              <a:spcPct val="35000"/>
            </a:spcAft>
            <a:buNone/>
          </a:pPr>
          <a:r>
            <a:rPr lang="en-US" sz="1100" kern="1200" dirty="0"/>
            <a:t>Adding support for saving objects</a:t>
          </a:r>
        </a:p>
      </dsp:txBody>
      <dsp:txXfrm>
        <a:off x="1465272" y="2363962"/>
        <a:ext cx="4395817" cy="774991"/>
      </dsp:txXfrm>
    </dsp:sp>
    <dsp:sp modelId="{84A1414C-3503-41CD-A7D3-EE7D7076AD79}">
      <dsp:nvSpPr>
        <dsp:cNvPr id="0" name=""/>
        <dsp:cNvSpPr/>
      </dsp:nvSpPr>
      <dsp:spPr>
        <a:xfrm rot="10800000">
          <a:off x="0" y="1183296"/>
          <a:ext cx="1465272" cy="119229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2D</a:t>
          </a:r>
          <a:r>
            <a:rPr lang="en-US" sz="1800" kern="1200" baseline="0" dirty="0"/>
            <a:t> Finite Elements</a:t>
          </a:r>
          <a:endParaRPr lang="en-US" sz="1800" kern="1200" dirty="0"/>
        </a:p>
      </dsp:txBody>
      <dsp:txXfrm rot="-10800000">
        <a:off x="0" y="1183296"/>
        <a:ext cx="1465272" cy="774991"/>
      </dsp:txXfrm>
    </dsp:sp>
    <dsp:sp modelId="{C4F52464-6B37-4DCC-BD10-CA7C62E3BAB3}">
      <dsp:nvSpPr>
        <dsp:cNvPr id="0" name=""/>
        <dsp:cNvSpPr/>
      </dsp:nvSpPr>
      <dsp:spPr>
        <a:xfrm>
          <a:off x="1465272" y="1183296"/>
          <a:ext cx="4395817" cy="77499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Add support for two-dimensional finite elements.</a:t>
          </a:r>
        </a:p>
        <a:p>
          <a:pPr marL="0" lvl="0" indent="0" algn="l" defTabSz="488950">
            <a:lnSpc>
              <a:spcPct val="90000"/>
            </a:lnSpc>
            <a:spcBef>
              <a:spcPct val="0"/>
            </a:spcBef>
            <a:spcAft>
              <a:spcPct val="35000"/>
            </a:spcAft>
            <a:buNone/>
          </a:pPr>
          <a:r>
            <a:rPr lang="en-US" sz="1100" kern="1200" dirty="0"/>
            <a:t>Allows for more types of object to be accurately simulated</a:t>
          </a:r>
        </a:p>
      </dsp:txBody>
      <dsp:txXfrm>
        <a:off x="1465272" y="1183296"/>
        <a:ext cx="4395817" cy="774991"/>
      </dsp:txXfrm>
    </dsp:sp>
    <dsp:sp modelId="{03A804D2-C52C-4095-923F-09DF0A31B7FF}">
      <dsp:nvSpPr>
        <dsp:cNvPr id="0" name=""/>
        <dsp:cNvSpPr/>
      </dsp:nvSpPr>
      <dsp:spPr>
        <a:xfrm rot="10800000">
          <a:off x="0" y="2630"/>
          <a:ext cx="1465272" cy="1192294"/>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Integrate FEM</a:t>
          </a:r>
        </a:p>
      </dsp:txBody>
      <dsp:txXfrm rot="-10800000">
        <a:off x="0" y="2630"/>
        <a:ext cx="1465272" cy="774991"/>
      </dsp:txXfrm>
    </dsp:sp>
    <dsp:sp modelId="{5D5DE15B-135D-48A1-9FC1-0E9612A90430}">
      <dsp:nvSpPr>
        <dsp:cNvPr id="0" name=""/>
        <dsp:cNvSpPr/>
      </dsp:nvSpPr>
      <dsp:spPr>
        <a:xfrm>
          <a:off x="1465272" y="2630"/>
          <a:ext cx="4395817" cy="774991"/>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Integrate finite element analysis portion with current iteration</a:t>
          </a:r>
        </a:p>
      </dsp:txBody>
      <dsp:txXfrm>
        <a:off x="1465272" y="2630"/>
        <a:ext cx="4395817" cy="7749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normAutofit fontScale="90000"/>
          </a:bodyPr>
          <a:lstStyle/>
          <a:p>
            <a:r>
              <a:rPr lang="en-US" sz="5400" spc="400" dirty="0">
                <a:solidFill>
                  <a:schemeClr val="bg1"/>
                </a:solidFill>
              </a:rPr>
              <a:t>3D Model Structural Viability Assistant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Gabriel Donnan</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400" kern="1200">
                <a:solidFill>
                  <a:schemeClr val="tx1"/>
                </a:solidFill>
                <a:latin typeface="+mj-lt"/>
                <a:ea typeface="+mj-ea"/>
                <a:cs typeface="+mj-cs"/>
              </a:rPr>
              <a:t>Demonstration</a:t>
            </a:r>
          </a:p>
        </p:txBody>
      </p:sp>
      <p:sp>
        <p:nvSpPr>
          <p:cNvPr id="20" name="Oval 1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03428469-35F5-B6E0-7E8A-F84B56233A13}"/>
              </a:ext>
            </a:extLst>
          </p:cNvPr>
          <p:cNvPicPr>
            <a:picLocks noChangeAspect="1"/>
          </p:cNvPicPr>
          <p:nvPr/>
        </p:nvPicPr>
        <p:blipFill rotWithShape="1">
          <a:blip r:embed="rId2"/>
          <a:srcRect l="7500"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4"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E382F04-0547-8977-71A5-FA2D54221046}"/>
              </a:ext>
            </a:extLst>
          </p:cNvPr>
          <p:cNvSpPr txBox="1"/>
          <p:nvPr/>
        </p:nvSpPr>
        <p:spPr>
          <a:xfrm>
            <a:off x="6657715" y="2990818"/>
            <a:ext cx="4195673" cy="2913872"/>
          </a:xfrm>
          <a:prstGeom prst="rect">
            <a:avLst/>
          </a:prstGeom>
        </p:spPr>
        <p:txBody>
          <a:bodyPr vert="horz" lIns="91440" tIns="45720" rIns="91440" bIns="45720" rtlCol="0" anchor="t">
            <a:normAutofit/>
          </a:bodyPr>
          <a:lstStyle/>
          <a:p>
            <a:pPr>
              <a:lnSpc>
                <a:spcPct val="90000"/>
              </a:lnSpc>
              <a:spcAft>
                <a:spcPts val="600"/>
              </a:spcAft>
            </a:pPr>
            <a:r>
              <a:rPr lang="en-US" dirty="0"/>
              <a:t>3) Random forces applied to each node</a:t>
            </a:r>
          </a:p>
          <a:p>
            <a:pPr>
              <a:lnSpc>
                <a:spcPct val="90000"/>
              </a:lnSpc>
              <a:spcAft>
                <a:spcPts val="600"/>
              </a:spcAft>
            </a:pPr>
            <a:endParaRPr lang="en-US" dirty="0"/>
          </a:p>
          <a:p>
            <a:pPr>
              <a:lnSpc>
                <a:spcPct val="90000"/>
              </a:lnSpc>
              <a:spcAft>
                <a:spcPts val="600"/>
              </a:spcAft>
            </a:pPr>
            <a:r>
              <a:rPr lang="en-US" dirty="0"/>
              <a:t>4) Edges each treated as a 1-dimensional finite element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Impossible to represent 1 dimension so I add a small three-dimensional cylinder to represent each edge.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Blender 3D Model SVA</a:t>
            </a:r>
          </a:p>
        </p:txBody>
      </p:sp>
      <p:sp>
        <p:nvSpPr>
          <p:cNvPr id="2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Methodology + Results</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10</a:t>
            </a:fld>
            <a:endParaRPr lang="en-US"/>
          </a:p>
        </p:txBody>
      </p:sp>
      <p:cxnSp>
        <p:nvCxnSpPr>
          <p:cNvPr id="2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63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Algorithmic Complexities</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823244850"/>
                  </p:ext>
                </p:extLst>
              </p:nvPr>
            </p:nvGraphicFramePr>
            <p:xfrm>
              <a:off x="1447800" y="2209799"/>
              <a:ext cx="9753600" cy="4076897"/>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Chain 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Loading Mesh into FEM Analyzer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Output Renderer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Complexity</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r>
                                  <a:rPr lang="en-GB" b="0" i="1" smtClean="0">
                                    <a:latin typeface="Cambria Math" panose="02040503050406030204" pitchFamily="18" charset="0"/>
                                  </a:rPr>
                                  <m:t>𝑘</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𝑚</m:t>
                                        </m:r>
                                      </m:e>
                                    </m:d>
                                  </m:e>
                                  <m:sup>
                                    <m:r>
                                      <a:rPr lang="en-GB" b="0" i="1" smtClean="0">
                                        <a:latin typeface="Cambria Math" panose="02040503050406030204" pitchFamily="18" charset="0"/>
                                      </a:rPr>
                                      <m:t>2</m:t>
                                    </m:r>
                                  </m:sup>
                                </m:sSup>
                                <m:r>
                                  <a:rPr lang="en-GB" b="0" i="1" smtClean="0">
                                    <a:latin typeface="Cambria Math" panose="02040503050406030204" pitchFamily="18" charset="0"/>
                                  </a:rPr>
                                  <m:t>)</m:t>
                                </m:r>
                              </m:oMath>
                            </m:oMathPara>
                          </a14:m>
                          <a:endParaRPr lang="en-US"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𝑘𝑛</m:t>
                                    </m:r>
                                  </m:e>
                                  <m:sup>
                                    <m:r>
                                      <a:rPr lang="en-GB" b="0" i="1" smtClean="0">
                                        <a:latin typeface="Cambria Math" panose="02040503050406030204" pitchFamily="18" charset="0"/>
                                      </a:rPr>
                                      <m:t>2</m:t>
                                    </m:r>
                                  </m:sup>
                                </m:sSup>
                                <m:r>
                                  <a:rPr lang="en-GB" b="0" i="1" smtClean="0">
                                    <a:latin typeface="Cambria Math" panose="02040503050406030204" pitchFamily="18" charset="0"/>
                                  </a:rPr>
                                  <m:t>)</m:t>
                                </m:r>
                              </m:oMath>
                            </m:oMathPara>
                          </a14:m>
                          <a:endParaRPr lang="en-US"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d>
                                  <m:dPr>
                                    <m:ctrlPr>
                                      <a:rPr lang="en-GB" b="0" i="1" smtClean="0">
                                        <a:latin typeface="Cambria Math" panose="02040503050406030204" pitchFamily="18" charset="0"/>
                                      </a:rPr>
                                    </m:ctrlPr>
                                  </m:dPr>
                                  <m:e>
                                    <m:r>
                                      <a:rPr lang="en-GB" b="0" i="1" smtClean="0">
                                        <a:latin typeface="Cambria Math" panose="02040503050406030204" pitchFamily="18" charset="0"/>
                                      </a:rPr>
                                      <m:t>𝑘</m:t>
                                    </m:r>
                                    <m:r>
                                      <a:rPr lang="en-GB" b="0" i="1" smtClean="0">
                                        <a:latin typeface="Cambria Math" panose="02040503050406030204" pitchFamily="18" charset="0"/>
                                      </a:rPr>
                                      <m:t>𝑛</m:t>
                                    </m:r>
                                  </m:e>
                                </m:d>
                              </m:oMath>
                            </m:oMathPara>
                          </a14:m>
                          <a:endParaRPr lang="en-US" dirty="0"/>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endParaRPr lang="en-US" b="0" dirty="0"/>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num</a:t>
                          </a:r>
                          <a:r>
                            <a:rPr lang="en-US" baseline="0" dirty="0"/>
                            <a:t> of vertices in mesh one, </a:t>
                          </a:r>
                          <a14:m>
                            <m:oMath xmlns:m="http://schemas.openxmlformats.org/officeDocument/2006/math">
                              <m:r>
                                <a:rPr lang="en-GB" b="0" i="1" baseline="0" smtClean="0">
                                  <a:latin typeface="Cambria Math" panose="02040503050406030204" pitchFamily="18" charset="0"/>
                                </a:rPr>
                                <m:t>𝑚</m:t>
                              </m:r>
                            </m:oMath>
                          </a14:m>
                          <a:r>
                            <a:rPr lang="en-US" dirty="0"/>
                            <a:t> is num of vertices in mesh two and k is number of links to form</a:t>
                          </a:r>
                          <a:r>
                            <a:rPr lang="en-US" baseline="0" dirty="0"/>
                            <a:t> per vertex</a:t>
                          </a:r>
                          <a:endParaRPr lang="en-US"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the</a:t>
                          </a:r>
                          <a:r>
                            <a:rPr lang="en-US" baseline="0" dirty="0"/>
                            <a:t> num of vertices in all meshes linked and k is number of links to form per vertex</a:t>
                          </a:r>
                          <a:endParaRPr lang="en-US"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num of vertices in mesh, </a:t>
                          </a:r>
                          <a14:m>
                            <m:oMath xmlns:m="http://schemas.openxmlformats.org/officeDocument/2006/math">
                              <m:r>
                                <a:rPr lang="en-GB" b="0" i="1" smtClean="0">
                                  <a:latin typeface="Cambria Math" panose="02040503050406030204" pitchFamily="18" charset="0"/>
                                </a:rPr>
                                <m:t>𝑒</m:t>
                              </m:r>
                            </m:oMath>
                          </a14:m>
                          <a:r>
                            <a:rPr lang="en-US" dirty="0"/>
                            <a:t> is number of edges formed and </a:t>
                          </a:r>
                          <a14:m>
                            <m:oMath xmlns:m="http://schemas.openxmlformats.org/officeDocument/2006/math">
                              <m:r>
                                <a:rPr lang="en-GB" b="0" i="1" smtClean="0">
                                  <a:latin typeface="Cambria Math" panose="02040503050406030204" pitchFamily="18" charset="0"/>
                                </a:rPr>
                                <m:t>𝑓</m:t>
                              </m:r>
                            </m:oMath>
                          </a14:m>
                          <a:r>
                            <a:rPr lang="en-US" dirty="0"/>
                            <a:t> is number of forces</a:t>
                          </a:r>
                          <a:r>
                            <a:rPr lang="en-US" baseline="0" dirty="0"/>
                            <a:t> applied</a:t>
                          </a:r>
                          <a:endParaRPr lang="en-US" dirty="0"/>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a:t>
                          </a:r>
                          <a:r>
                            <a:rPr lang="en-US" baseline="0" dirty="0"/>
                            <a:t> num of edges to render and </a:t>
                          </a:r>
                          <a14:m>
                            <m:oMath xmlns:m="http://schemas.openxmlformats.org/officeDocument/2006/math">
                              <m:r>
                                <a:rPr lang="en-GB" b="0" i="1" baseline="0" smtClean="0">
                                  <a:latin typeface="Cambria Math" panose="02040503050406030204" pitchFamily="18" charset="0"/>
                                </a:rPr>
                                <m:t>𝑘</m:t>
                              </m:r>
                            </m:oMath>
                          </a14:m>
                          <a:r>
                            <a:rPr lang="en-US" dirty="0"/>
                            <a:t> is constant defining time taken to render a single edge</a:t>
                          </a:r>
                          <a:r>
                            <a:rPr lang="en-US" baseline="0" dirty="0"/>
                            <a:t> using a cylinder of </a:t>
                          </a:r>
                          <a14:m>
                            <m:oMath xmlns:m="http://schemas.openxmlformats.org/officeDocument/2006/math">
                              <m:r>
                                <a:rPr lang="en-GB" b="0" i="1" baseline="0" smtClean="0">
                                  <a:latin typeface="Cambria Math" panose="02040503050406030204" pitchFamily="18" charset="0"/>
                                </a:rPr>
                                <m:t>𝑘</m:t>
                              </m:r>
                            </m:oMath>
                          </a14:m>
                          <a:r>
                            <a:rPr lang="en-US" dirty="0"/>
                            <a:t> points</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bl>
              </a:graphicData>
            </a:graphic>
          </p:graphicFrame>
        </mc:Choice>
        <mc:Fallback>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823244850"/>
                  </p:ext>
                </p:extLst>
              </p:nvPr>
            </p:nvGraphicFramePr>
            <p:xfrm>
              <a:off x="1447800" y="2209799"/>
              <a:ext cx="9753600" cy="4076897"/>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914400">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Chain 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Loading Mesh into FEM Analyzer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Output Renderer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Complexity</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00313" t="-155556" r="-300938" b="-441414"/>
                          </a:stretch>
                        </a:blipFill>
                      </a:tcPr>
                    </a:tc>
                    <a:tc>
                      <a:txBody>
                        <a:bodyPr/>
                        <a:lstStyle/>
                        <a:p>
                          <a:endParaRPr lang="en-US"/>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99688" t="-155556" r="-200000" b="-441414"/>
                          </a:stretch>
                        </a:blipFill>
                      </a:tcPr>
                    </a:tc>
                    <a:tc>
                      <a:txBody>
                        <a:bodyPr/>
                        <a:lstStyle/>
                        <a:p>
                          <a:endParaRPr lang="en-US"/>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00625" t="-155556" r="-100625" b="-441414"/>
                          </a:stretch>
                        </a:blipFill>
                      </a:tcPr>
                    </a:tc>
                    <a:tc>
                      <a:txBody>
                        <a:bodyPr/>
                        <a:lstStyle/>
                        <a:p>
                          <a:endParaRPr lang="en-US"/>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400625" t="-155556" r="-625" b="-441414"/>
                          </a:stretch>
                        </a:blipFill>
                      </a:tcPr>
                    </a:tc>
                    <a:extLst>
                      <a:ext uri="{0D108BD9-81ED-4DB2-BD59-A6C34878D82A}">
                        <a16:rowId xmlns:a16="http://schemas.microsoft.com/office/drawing/2014/main" val="2385059026"/>
                      </a:ext>
                    </a:extLst>
                  </a:tr>
                  <a:tr h="2560320">
                    <a:tc>
                      <a:txBody>
                        <a:bodyPr/>
                        <a:lstStyle/>
                        <a:p>
                          <a:pPr algn="ctr"/>
                          <a:endParaRPr lang="en-US" b="0" dirty="0"/>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endParaRPr lang="en-US"/>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blipFill>
                          <a:blip r:embed="rId2"/>
                          <a:stretch>
                            <a:fillRect l="-100313" t="-60095" r="-300938" b="-3800"/>
                          </a:stretch>
                        </a:blipFill>
                      </a:tcPr>
                    </a:tc>
                    <a:tc>
                      <a:txBody>
                        <a:bodyPr/>
                        <a:lstStyle/>
                        <a:p>
                          <a:endParaRPr lang="en-US"/>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blipFill>
                          <a:blip r:embed="rId2"/>
                          <a:stretch>
                            <a:fillRect l="-199688" t="-60095" r="-200000" b="-3800"/>
                          </a:stretch>
                        </a:blipFill>
                      </a:tcPr>
                    </a:tc>
                    <a:tc>
                      <a:txBody>
                        <a:bodyPr/>
                        <a:lstStyle/>
                        <a:p>
                          <a:endParaRPr lang="en-US"/>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blipFill>
                          <a:blip r:embed="rId2"/>
                          <a:stretch>
                            <a:fillRect l="-300625" t="-60095" r="-100625" b="-3800"/>
                          </a:stretch>
                        </a:blipFill>
                      </a:tcPr>
                    </a:tc>
                    <a:tc>
                      <a:txBody>
                        <a:bodyPr/>
                        <a:lstStyle/>
                        <a:p>
                          <a:endParaRPr lang="en-US"/>
                        </a:p>
                      </a:txBody>
                      <a:tcPr anchor="ctr">
                        <a:lnL w="6350" cap="flat" cmpd="sng" algn="ctr">
                          <a:solidFill>
                            <a:schemeClr val="accent4"/>
                          </a:solidFill>
                          <a:prstDash val="solid"/>
                          <a:round/>
                          <a:headEnd type="none" w="med" len="med"/>
                          <a:tailEnd type="none" w="med" len="med"/>
                        </a:lnL>
                        <a:lnT w="12700" cmpd="sng">
                          <a:noFill/>
                        </a:lnT>
                        <a:blipFill>
                          <a:blip r:embed="rId2"/>
                          <a:stretch>
                            <a:fillRect l="-400625" t="-60095" r="-625" b="-3800"/>
                          </a:stretch>
                        </a:blipFill>
                      </a:tcPr>
                    </a:tc>
                    <a:extLst>
                      <a:ext uri="{0D108BD9-81ED-4DB2-BD59-A6C34878D82A}">
                        <a16:rowId xmlns:a16="http://schemas.microsoft.com/office/drawing/2014/main" val="3783722433"/>
                      </a:ext>
                    </a:extLst>
                  </a:tr>
                </a:tbl>
              </a:graphicData>
            </a:graphic>
          </p:graphicFrame>
        </mc:Fallback>
      </mc:AlternateContent>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7">
            <a:extLst>
              <a:ext uri="{FF2B5EF4-FFF2-40B4-BE49-F238E27FC236}">
                <a16:creationId xmlns:a16="http://schemas.microsoft.com/office/drawing/2014/main" id="{547C64C2-FC09-4323-A32D-5DCB300AD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1256522" y="591829"/>
            <a:ext cx="3939688" cy="5583126"/>
          </a:xfrm>
        </p:spPr>
        <p:txBody>
          <a:bodyPr>
            <a:normAutofit/>
          </a:bodyPr>
          <a:lstStyle/>
          <a:p>
            <a:r>
              <a:rPr lang="en-US" sz="4500">
                <a:solidFill>
                  <a:schemeClr val="bg1"/>
                </a:solidFill>
              </a:rPr>
              <a:t>Development Timeline</a:t>
            </a:r>
          </a:p>
        </p:txBody>
      </p:sp>
      <p:cxnSp>
        <p:nvCxnSpPr>
          <p:cNvPr id="45" name="Straight Connector 3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2"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2518"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31298"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6"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6978"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bg1"/>
                </a:solidFill>
              </a:rPr>
              <a:pPr>
                <a:spcAft>
                  <a:spcPts val="600"/>
                </a:spcAft>
              </a:pPr>
              <a:t>13</a:t>
            </a:fld>
            <a:endParaRPr lang="en-US" b="1" cap="all" spc="100">
              <a:solidFill>
                <a:schemeClr val="bg1"/>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283926025"/>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Any Questions?</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92500"/>
          </a:bodyPr>
          <a:lstStyle/>
          <a:p>
            <a:r>
              <a:rPr lang="en-US" dirty="0"/>
              <a:t>Gabriel Donnan</a:t>
            </a:r>
          </a:p>
          <a:p>
            <a:r>
              <a:rPr lang="en-US" dirty="0"/>
              <a:t>gd517@bath.ac.uk</a:t>
            </a:r>
          </a:p>
          <a:p>
            <a:r>
              <a:rPr lang="en-US" dirty="0"/>
              <a:t>https://github.com/gabedonnan/Blendiforce-SVA</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Rationale</a:t>
            </a:r>
          </a:p>
          <a:p>
            <a:pPr algn="r"/>
            <a:r>
              <a:rPr lang="en-US" sz="1800" dirty="0">
                <a:solidFill>
                  <a:schemeClr val="bg1"/>
                </a:solidFill>
              </a:rPr>
              <a:t>State of the Art</a:t>
            </a:r>
          </a:p>
          <a:p>
            <a:pPr algn="r"/>
            <a:r>
              <a:rPr lang="en-US" dirty="0"/>
              <a:t>Methods + Results</a:t>
            </a:r>
            <a:endParaRPr lang="en-US" sz="1800" dirty="0">
              <a:solidFill>
                <a:schemeClr val="bg1"/>
              </a:solidFill>
            </a:endParaRPr>
          </a:p>
          <a:p>
            <a:pPr algn="r"/>
            <a:r>
              <a:rPr lang="en-US" dirty="0"/>
              <a:t>Future Plans</a:t>
            </a:r>
          </a:p>
          <a:p>
            <a:pPr algn="r"/>
            <a:r>
              <a:rPr lang="en-US" sz="1800" dirty="0">
                <a:solidFill>
                  <a:schemeClr val="bg1"/>
                </a:solidFill>
              </a:rPr>
              <a:t>Questions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Blender 3D Model SVA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Rationale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1" y="2825496"/>
            <a:ext cx="6601573" cy="3429000"/>
          </a:xfrm>
        </p:spPr>
        <p:txBody>
          <a:bodyPr>
            <a:normAutofit fontScale="77500" lnSpcReduction="20000"/>
          </a:bodyPr>
          <a:lstStyle/>
          <a:p>
            <a:r>
              <a:rPr lang="en-US" dirty="0"/>
              <a:t> </a:t>
            </a:r>
            <a:r>
              <a:rPr lang="en-US" sz="2200" u="sng" dirty="0"/>
              <a:t>Project Goal:</a:t>
            </a:r>
          </a:p>
          <a:p>
            <a:r>
              <a:rPr lang="en-US" dirty="0"/>
              <a:t>Create a software extension to the 3D modelling software, Blender which allows for material and balance analysis of how objects would behave in real life.</a:t>
            </a:r>
          </a:p>
          <a:p>
            <a:r>
              <a:rPr lang="en-US" sz="2200" u="sng" dirty="0"/>
              <a:t>Why?:</a:t>
            </a:r>
          </a:p>
          <a:p>
            <a:r>
              <a:rPr lang="en-US" dirty="0"/>
              <a:t> - Blender does not currently have a method of model analysis, despite a normally rich feature suite.</a:t>
            </a:r>
          </a:p>
          <a:p>
            <a:r>
              <a:rPr lang="en-US" dirty="0"/>
              <a:t> - This tool would mean anyone can see how their model would behave free of charge without need for AutoCAD experience</a:t>
            </a:r>
          </a:p>
          <a:p>
            <a:r>
              <a:rPr lang="en-US" dirty="0"/>
              <a:t> - Current options for such a software only exist in the price range of £5000+ per annum.</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Why 3D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lnSpcReduction="10000"/>
          </a:bodyPr>
          <a:lstStyle/>
          <a:p>
            <a:r>
              <a:rPr lang="en-US" dirty="0"/>
              <a:t> - Large scale manufacturing companies use it but why should we?</a:t>
            </a:r>
          </a:p>
          <a:p>
            <a:r>
              <a:rPr lang="en-US" dirty="0"/>
              <a:t> - Smaller designers or personal use:</a:t>
            </a:r>
          </a:p>
          <a:p>
            <a:r>
              <a:rPr lang="en-US" dirty="0"/>
              <a:t>	&gt; Furniture</a:t>
            </a:r>
          </a:p>
          <a:p>
            <a:r>
              <a:rPr lang="en-US" dirty="0"/>
              <a:t>	&gt; DIY Projects</a:t>
            </a:r>
          </a:p>
          <a:p>
            <a:r>
              <a:rPr lang="en-US" dirty="0"/>
              <a:t>	&gt; More accurate simulations for animation</a:t>
            </a:r>
          </a:p>
          <a:p>
            <a:r>
              <a:rPr lang="en-US" dirty="0"/>
              <a:t> - Smaller scale designers or builders can save on materials and avoid more accidents with material analysis.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030" name="Picture 6">
            <a:extLst>
              <a:ext uri="{FF2B5EF4-FFF2-40B4-BE49-F238E27FC236}">
                <a16:creationId xmlns:a16="http://schemas.microsoft.com/office/drawing/2014/main" id="{6806690E-6CE4-04B9-C094-3BC30F00E3E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4887" r="4887"/>
          <a:stretch>
            <a:fillRect/>
          </a:stretch>
        </p:blipFill>
        <p:spPr bwMode="auto">
          <a:xfrm>
            <a:off x="7167563" y="1665288"/>
            <a:ext cx="4821237" cy="426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0C85E53-9AFC-0E50-A513-AB59124BEE2F}"/>
              </a:ext>
            </a:extLst>
          </p:cNvPr>
          <p:cNvSpPr txBox="1"/>
          <p:nvPr/>
        </p:nvSpPr>
        <p:spPr>
          <a:xfrm>
            <a:off x="7391163" y="5991681"/>
            <a:ext cx="4597637" cy="215444"/>
          </a:xfrm>
          <a:prstGeom prst="rect">
            <a:avLst/>
          </a:prstGeom>
          <a:noFill/>
        </p:spPr>
        <p:txBody>
          <a:bodyPr wrap="square" rtlCol="0">
            <a:spAutoFit/>
          </a:bodyPr>
          <a:lstStyle/>
          <a:p>
            <a:r>
              <a:rPr lang="en-GB" sz="800" dirty="0">
                <a:solidFill>
                  <a:schemeClr val="tx2">
                    <a:lumMod val="25000"/>
                    <a:lumOff val="75000"/>
                  </a:schemeClr>
                </a:solidFill>
              </a:rPr>
              <a:t>http://kevanelliscatiaportfolio.weebly.com/uploads/5/1/9/2/51924425/9995081_orig.png</a:t>
            </a:r>
          </a:p>
        </p:txBody>
      </p:sp>
    </p:spTree>
    <p:extLst>
      <p:ext uri="{BB962C8B-B14F-4D97-AF65-F5344CB8AC3E}">
        <p14:creationId xmlns:p14="http://schemas.microsoft.com/office/powerpoint/2010/main" val="24463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a:t>State of the Art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85000" lnSpcReduction="20000"/>
          </a:bodyPr>
          <a:lstStyle/>
          <a:p>
            <a:r>
              <a:rPr lang="en-US" dirty="0"/>
              <a:t>  - Finite element analysis the overwhelming technique used</a:t>
            </a:r>
          </a:p>
          <a:p>
            <a:r>
              <a:rPr lang="en-US" dirty="0"/>
              <a:t>	&gt; Companies like Autodesk, </a:t>
            </a:r>
            <a:r>
              <a:rPr lang="en-US" dirty="0" err="1"/>
              <a:t>SimScale</a:t>
            </a:r>
            <a:r>
              <a:rPr lang="en-US" dirty="0"/>
              <a:t>, etc.</a:t>
            </a:r>
          </a:p>
          <a:p>
            <a:r>
              <a:rPr lang="en-US" dirty="0"/>
              <a:t> - Finite Element Method:</a:t>
            </a:r>
          </a:p>
          <a:p>
            <a:r>
              <a:rPr lang="en-US" dirty="0"/>
              <a:t>	&gt; Computational model to approximate partial differential equations</a:t>
            </a:r>
          </a:p>
          <a:p>
            <a:r>
              <a:rPr lang="en-US" dirty="0"/>
              <a:t>	&gt; Discretizes a mesh into simple shapes, i.e. “elements”. Then numerically solves equations with said shapes.</a:t>
            </a:r>
          </a:p>
          <a:p>
            <a:r>
              <a:rPr lang="en-US" dirty="0"/>
              <a:t>- No major scale applications perform moment or balance analysis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Tree>
    <p:extLst>
      <p:ext uri="{BB962C8B-B14F-4D97-AF65-F5344CB8AC3E}">
        <p14:creationId xmlns:p14="http://schemas.microsoft.com/office/powerpoint/2010/main" val="317045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6684CA-0EF6-62F4-3551-81E58CCBE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350" y="1013788"/>
            <a:ext cx="5239532" cy="336203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Finite Element Analysis Contd.</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a:bodyPr>
          <a:lstStyle/>
          <a:p>
            <a:r>
              <a:rPr lang="en-US" dirty="0"/>
              <a:t> - How does finite element analysis work?</a:t>
            </a:r>
          </a:p>
          <a:p>
            <a:r>
              <a:rPr lang="en-US" dirty="0"/>
              <a:t>	&gt; Model split into finite elements</a:t>
            </a:r>
          </a:p>
          <a:p>
            <a:r>
              <a:rPr lang="en-US" dirty="0"/>
              <a:t>	&gt; Finite elements iterated over</a:t>
            </a:r>
          </a:p>
          <a:p>
            <a:r>
              <a:rPr lang="en-US" dirty="0"/>
              <a:t>	&gt; For each element Stiffness Matrix* found</a:t>
            </a:r>
          </a:p>
          <a:p>
            <a:r>
              <a:rPr lang="en-US" dirty="0"/>
              <a:t>	&gt; With some math from here we can then find displacement + forces applied</a:t>
            </a:r>
          </a:p>
          <a:p>
            <a:r>
              <a:rPr lang="en-US" dirty="0"/>
              <a:t>	&gt; This can be done with 1, 2 or 3 dimensional elements depending on our model</a:t>
            </a:r>
          </a:p>
          <a:p>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7" name="TextBox 6">
            <a:extLst>
              <a:ext uri="{FF2B5EF4-FFF2-40B4-BE49-F238E27FC236}">
                <a16:creationId xmlns:a16="http://schemas.microsoft.com/office/drawing/2014/main" id="{08049D5F-FAE3-868A-5E36-5429FA1CD8CA}"/>
              </a:ext>
            </a:extLst>
          </p:cNvPr>
          <p:cNvSpPr txBox="1"/>
          <p:nvPr/>
        </p:nvSpPr>
        <p:spPr>
          <a:xfrm>
            <a:off x="6879418" y="4375821"/>
            <a:ext cx="5024927" cy="338554"/>
          </a:xfrm>
          <a:prstGeom prst="rect">
            <a:avLst/>
          </a:prstGeom>
          <a:noFill/>
        </p:spPr>
        <p:txBody>
          <a:bodyPr wrap="square" rtlCol="0">
            <a:spAutoFit/>
          </a:bodyPr>
          <a:lstStyle/>
          <a:p>
            <a:r>
              <a:rPr lang="en-GB" sz="800" dirty="0">
                <a:solidFill>
                  <a:schemeClr val="tx2">
                    <a:lumMod val="25000"/>
                    <a:lumOff val="75000"/>
                  </a:schemeClr>
                </a:solidFill>
              </a:rPr>
              <a:t>https://www.researchgate.net/publication/273180368/figure/fig5/AS:1088632035258371@1636561511281/Finite-element-model-of-tapered-beam.jpg</a:t>
            </a:r>
          </a:p>
        </p:txBody>
      </p:sp>
      <p:sp>
        <p:nvSpPr>
          <p:cNvPr id="2" name="TextBox 1">
            <a:extLst>
              <a:ext uri="{FF2B5EF4-FFF2-40B4-BE49-F238E27FC236}">
                <a16:creationId xmlns:a16="http://schemas.microsoft.com/office/drawing/2014/main" id="{E522FDC6-2B62-A646-790C-091A790B03CB}"/>
              </a:ext>
            </a:extLst>
          </p:cNvPr>
          <p:cNvSpPr txBox="1"/>
          <p:nvPr/>
        </p:nvSpPr>
        <p:spPr>
          <a:xfrm>
            <a:off x="7028093" y="5025271"/>
            <a:ext cx="4727576" cy="492443"/>
          </a:xfrm>
          <a:prstGeom prst="rect">
            <a:avLst/>
          </a:prstGeom>
          <a:noFill/>
        </p:spPr>
        <p:txBody>
          <a:bodyPr wrap="none" rtlCol="0">
            <a:spAutoFit/>
          </a:bodyPr>
          <a:lstStyle/>
          <a:p>
            <a:r>
              <a:rPr lang="en-GB" sz="1300" dirty="0"/>
              <a:t>* Stiffness matrix represents a system of linear equations</a:t>
            </a:r>
          </a:p>
          <a:p>
            <a:r>
              <a:rPr lang="en-GB" sz="1300" dirty="0"/>
              <a:t>to solve for our forces</a:t>
            </a:r>
          </a:p>
        </p:txBody>
      </p:sp>
    </p:spTree>
    <p:extLst>
      <p:ext uri="{BB962C8B-B14F-4D97-AF65-F5344CB8AC3E}">
        <p14:creationId xmlns:p14="http://schemas.microsoft.com/office/powerpoint/2010/main" val="314872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479394" y="1070800"/>
            <a:ext cx="3939688" cy="5583126"/>
          </a:xfrm>
        </p:spPr>
        <p:txBody>
          <a:bodyPr>
            <a:normAutofit/>
          </a:bodyPr>
          <a:lstStyle/>
          <a:p>
            <a:r>
              <a:rPr lang="en-US" sz="4500" dirty="0"/>
              <a:t>Development Journey</a:t>
            </a:r>
            <a:br>
              <a:rPr lang="en-US" sz="4500" dirty="0"/>
            </a:br>
            <a:r>
              <a:rPr lang="en-US" sz="1800" dirty="0"/>
              <a:t>Challenges I faced and prototypes along the way</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319592"/>
            <a:ext cx="2743200" cy="365125"/>
          </a:xfrm>
        </p:spPr>
        <p:txBody>
          <a:bodyPr>
            <a:normAutofit/>
          </a:bodyPr>
          <a:lstStyle/>
          <a:p>
            <a:pPr>
              <a:spcAft>
                <a:spcPts val="600"/>
              </a:spcAft>
            </a:pPr>
            <a:fld id="{D8DA9DAA-006C-4F4B-980E-E3DF019B24E2}" type="slidenum">
              <a:rPr lang="en-US" b="1" cap="all" spc="100">
                <a:solidFill>
                  <a:schemeClr val="accent2"/>
                </a:solidFill>
              </a:rPr>
              <a:pPr>
                <a:spcAft>
                  <a:spcPts val="600"/>
                </a:spcAft>
              </a:pPr>
              <a:t>7</a:t>
            </a:fld>
            <a:endParaRPr lang="en-US" b="1" cap="all" spc="100">
              <a:solidFill>
                <a:schemeClr val="accent2"/>
              </a:solidFill>
            </a:endParaRPr>
          </a:p>
        </p:txBody>
      </p:sp>
      <p:cxnSp>
        <p:nvCxnSpPr>
          <p:cNvPr id="53" name="Straight Connector 5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80892341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082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188720"/>
            <a:ext cx="6190488" cy="1179576"/>
          </a:xfrm>
        </p:spPr>
        <p:txBody>
          <a:bodyPr>
            <a:normAutofit fontScale="90000"/>
          </a:bodyPr>
          <a:lstStyle/>
          <a:p>
            <a:r>
              <a:rPr lang="en-US" sz="5400" dirty="0"/>
              <a:t>Current Methodology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 </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Methodology + Results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
        <p:nvSpPr>
          <p:cNvPr id="5" name="TextBox 4">
            <a:extLst>
              <a:ext uri="{FF2B5EF4-FFF2-40B4-BE49-F238E27FC236}">
                <a16:creationId xmlns:a16="http://schemas.microsoft.com/office/drawing/2014/main" id="{7E382F04-0547-8977-71A5-FA2D54221046}"/>
              </a:ext>
            </a:extLst>
          </p:cNvPr>
          <p:cNvSpPr txBox="1"/>
          <p:nvPr/>
        </p:nvSpPr>
        <p:spPr>
          <a:xfrm>
            <a:off x="804672" y="2478623"/>
            <a:ext cx="6091784" cy="3785652"/>
          </a:xfrm>
          <a:prstGeom prst="rect">
            <a:avLst/>
          </a:prstGeom>
          <a:noFill/>
        </p:spPr>
        <p:txBody>
          <a:bodyPr wrap="square" rtlCol="0">
            <a:spAutoFit/>
          </a:bodyPr>
          <a:lstStyle/>
          <a:p>
            <a:r>
              <a:rPr lang="en-GB" sz="1600" dirty="0"/>
              <a:t> 1) Model read in from Blender</a:t>
            </a:r>
          </a:p>
          <a:p>
            <a:endParaRPr lang="en-GB" sz="1600" dirty="0"/>
          </a:p>
          <a:p>
            <a:r>
              <a:rPr lang="en-GB" sz="1600" dirty="0"/>
              <a:t> 2) Model reduced to vertices, edges and faces</a:t>
            </a:r>
          </a:p>
          <a:p>
            <a:endParaRPr lang="en-GB" sz="1600" dirty="0"/>
          </a:p>
          <a:p>
            <a:r>
              <a:rPr lang="en-GB" sz="1600" dirty="0"/>
              <a:t>       2)a) If multiple models exist they are linked together to form one cohesive mesh</a:t>
            </a:r>
          </a:p>
          <a:p>
            <a:endParaRPr lang="en-GB" sz="1600" dirty="0"/>
          </a:p>
          <a:p>
            <a:r>
              <a:rPr lang="en-GB" sz="1600" dirty="0"/>
              <a:t> 3) Nodes each have forces applied to them</a:t>
            </a:r>
          </a:p>
          <a:p>
            <a:endParaRPr lang="en-GB" sz="1600" dirty="0"/>
          </a:p>
          <a:p>
            <a:r>
              <a:rPr lang="en-GB" sz="1600" dirty="0"/>
              <a:t> 4) Each edge is treated as a 1 dimensional finite element (like a thin bar would be)</a:t>
            </a:r>
          </a:p>
          <a:p>
            <a:endParaRPr lang="en-GB" sz="1600" dirty="0"/>
          </a:p>
          <a:p>
            <a:r>
              <a:rPr lang="en-GB" sz="1600" dirty="0"/>
              <a:t>5) Analysis is performed on the full system (element-wise)</a:t>
            </a:r>
          </a:p>
          <a:p>
            <a:endParaRPr lang="en-GB" sz="1600" dirty="0"/>
          </a:p>
          <a:p>
            <a:r>
              <a:rPr lang="en-GB" sz="1600" dirty="0"/>
              <a:t>6) Moment and balance analysis performed</a:t>
            </a:r>
          </a:p>
        </p:txBody>
      </p:sp>
      <p:pic>
        <p:nvPicPr>
          <p:cNvPr id="6" name="Picture Placeholder 5" descr="mountains at sunset">
            <a:extLst>
              <a:ext uri="{FF2B5EF4-FFF2-40B4-BE49-F238E27FC236}">
                <a16:creationId xmlns:a16="http://schemas.microsoft.com/office/drawing/2014/main" id="{E614299B-F08A-3A35-7150-6BCA3820FAA6}"/>
              </a:ext>
            </a:extLst>
          </p:cNvPr>
          <p:cNvPicPr>
            <a:picLocks noChangeAspect="1"/>
          </p:cNvPicPr>
          <p:nvPr/>
        </p:nvPicPr>
        <p:blipFill rotWithShape="1">
          <a:blip r:embed="rId4"/>
          <a:srcRect/>
          <a:stretch/>
        </p:blipFill>
        <p:spPr>
          <a:xfrm>
            <a:off x="7410215" y="1634358"/>
            <a:ext cx="4308710" cy="4308709"/>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spTree>
    <p:extLst>
      <p:ext uri="{BB962C8B-B14F-4D97-AF65-F5344CB8AC3E}">
        <p14:creationId xmlns:p14="http://schemas.microsoft.com/office/powerpoint/2010/main" val="301938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392584" y="501651"/>
            <a:ext cx="4434720" cy="1716255"/>
          </a:xfrm>
        </p:spPr>
        <p:txBody>
          <a:bodyPr vert="horz" lIns="91440" tIns="45720" rIns="91440" bIns="45720" rtlCol="0" anchor="b">
            <a:normAutofit/>
          </a:bodyPr>
          <a:lstStyle/>
          <a:p>
            <a:r>
              <a:rPr lang="en-US" sz="4600" kern="1200">
                <a:solidFill>
                  <a:schemeClr val="tx1"/>
                </a:solidFill>
                <a:latin typeface="+mj-lt"/>
                <a:ea typeface="+mj-ea"/>
                <a:cs typeface="+mj-cs"/>
              </a:rPr>
              <a:t>Demonstration</a:t>
            </a:r>
          </a:p>
        </p:txBody>
      </p:sp>
      <p:sp>
        <p:nvSpPr>
          <p:cNvPr id="36" name="Rectangle 35">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143438-C7EF-2C17-F72C-24F7166711DF}"/>
              </a:ext>
            </a:extLst>
          </p:cNvPr>
          <p:cNvPicPr>
            <a:picLocks noChangeAspect="1"/>
          </p:cNvPicPr>
          <p:nvPr/>
        </p:nvPicPr>
        <p:blipFill>
          <a:blip r:embed="rId2"/>
          <a:stretch>
            <a:fillRect/>
          </a:stretch>
        </p:blipFill>
        <p:spPr>
          <a:xfrm>
            <a:off x="2200371" y="539762"/>
            <a:ext cx="2584893" cy="2468573"/>
          </a:xfrm>
          <a:prstGeom prst="rect">
            <a:avLst/>
          </a:prstGeom>
        </p:spPr>
      </p:pic>
      <p:sp>
        <p:nvSpPr>
          <p:cNvPr id="38" name="Rectangle 3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5E8CD0-F67C-E772-40FE-5F54796BF07A}"/>
              </a:ext>
            </a:extLst>
          </p:cNvPr>
          <p:cNvPicPr>
            <a:picLocks noChangeAspect="1"/>
          </p:cNvPicPr>
          <p:nvPr/>
        </p:nvPicPr>
        <p:blipFill>
          <a:blip r:embed="rId3"/>
          <a:stretch>
            <a:fillRect/>
          </a:stretch>
        </p:blipFill>
        <p:spPr>
          <a:xfrm>
            <a:off x="1420009" y="3835114"/>
            <a:ext cx="2750499" cy="2468573"/>
          </a:xfrm>
          <a:prstGeom prst="rect">
            <a:avLst/>
          </a:prstGeom>
        </p:spPr>
      </p:pic>
      <p:sp>
        <p:nvSpPr>
          <p:cNvPr id="5" name="TextBox 4">
            <a:extLst>
              <a:ext uri="{FF2B5EF4-FFF2-40B4-BE49-F238E27FC236}">
                <a16:creationId xmlns:a16="http://schemas.microsoft.com/office/drawing/2014/main" id="{7E382F04-0547-8977-71A5-FA2D54221046}"/>
              </a:ext>
            </a:extLst>
          </p:cNvPr>
          <p:cNvSpPr txBox="1"/>
          <p:nvPr/>
        </p:nvSpPr>
        <p:spPr>
          <a:xfrm>
            <a:off x="6392583" y="2645922"/>
            <a:ext cx="4434721" cy="3710427"/>
          </a:xfrm>
          <a:prstGeom prst="rect">
            <a:avLst/>
          </a:prstGeom>
        </p:spPr>
        <p:txBody>
          <a:bodyPr vert="horz" lIns="91440" tIns="45720" rIns="91440" bIns="45720" rtlCol="0" anchor="t">
            <a:normAutofit/>
          </a:bodyPr>
          <a:lstStyle/>
          <a:p>
            <a:pPr>
              <a:lnSpc>
                <a:spcPct val="90000"/>
              </a:lnSpc>
              <a:spcAft>
                <a:spcPts val="600"/>
              </a:spcAft>
            </a:pPr>
            <a:r>
              <a:rPr lang="en-US" dirty="0"/>
              <a:t>2) Model split into faces, edges + vertices</a:t>
            </a:r>
          </a:p>
          <a:p>
            <a:pPr>
              <a:lnSpc>
                <a:spcPct val="90000"/>
              </a:lnSpc>
              <a:spcAft>
                <a:spcPts val="600"/>
              </a:spcAft>
            </a:pPr>
            <a:r>
              <a:rPr lang="en-US" dirty="0"/>
              <a:t> a) Linking multiple meshes from the n closest vertices</a:t>
            </a:r>
          </a:p>
          <a:p>
            <a:pPr>
              <a:lnSpc>
                <a:spcPct val="90000"/>
              </a:lnSpc>
              <a:spcAft>
                <a:spcPts val="600"/>
              </a:spcAft>
            </a:pPr>
            <a:endParaRPr lang="en-US" dirty="0"/>
          </a:p>
          <a:p>
            <a:pPr>
              <a:lnSpc>
                <a:spcPct val="90000"/>
              </a:lnSpc>
              <a:spcAft>
                <a:spcPts val="600"/>
              </a:spcAft>
            </a:pPr>
            <a:r>
              <a:rPr lang="en-US" dirty="0"/>
              <a:t>This helps approximate crystalline lattices in more complex objects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Blender 3D Model SVA</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5785751" y="6356350"/>
            <a:ext cx="2743200" cy="365125"/>
          </a:xfrm>
        </p:spPr>
        <p:txBody>
          <a:bodyPr vert="horz" lIns="91440" tIns="45720" rIns="91440" bIns="45720" rtlCol="0" anchor="ctr">
            <a:normAutofit/>
          </a:bodyPr>
          <a:lstStyle/>
          <a:p>
            <a:pPr>
              <a:spcAft>
                <a:spcPts val="600"/>
              </a:spcAft>
            </a:pPr>
            <a:r>
              <a:rPr lang="en-US" dirty="0"/>
              <a:t>Methodology + 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9</a:t>
            </a:fld>
            <a:endParaRPr lang="en-US"/>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52744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{3B34B8B3-D568-4CBA-9169-F087E713CC44}tf89338750_win32</Template>
  <TotalTime>6301</TotalTime>
  <Words>1214</Words>
  <Application>Microsoft Office PowerPoint</Application>
  <PresentationFormat>Widescreen</PresentationFormat>
  <Paragraphs>170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Univers</vt:lpstr>
      <vt:lpstr>GradientUnivers</vt:lpstr>
      <vt:lpstr>3D Model Structural Viability Assistant</vt:lpstr>
      <vt:lpstr>Agenda</vt:lpstr>
      <vt:lpstr>Rationale</vt:lpstr>
      <vt:lpstr>Why 3D Analysis?</vt:lpstr>
      <vt:lpstr>State of the Art</vt:lpstr>
      <vt:lpstr>Finite Element Analysis Contd.</vt:lpstr>
      <vt:lpstr>Development Journey Challenges I faced and prototypes along the way</vt:lpstr>
      <vt:lpstr>Current Methodology</vt:lpstr>
      <vt:lpstr>Demonstration</vt:lpstr>
      <vt:lpstr>Demonstration</vt:lpstr>
      <vt:lpstr>Chart</vt:lpstr>
      <vt:lpstr>Algorithmic Complexities</vt:lpstr>
      <vt:lpstr>Development Timeline</vt:lpstr>
      <vt:lpstr>Title</vt:lpstr>
      <vt:lpstr>Title </vt:lpstr>
      <vt:lpstr>Summary</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 Structural Viability Assistant</dc:title>
  <dc:creator>gabe donnan</dc:creator>
  <cp:lastModifiedBy>gabe donnan</cp:lastModifiedBy>
  <cp:revision>8</cp:revision>
  <dcterms:created xsi:type="dcterms:W3CDTF">2023-02-14T10:22:49Z</dcterms:created>
  <dcterms:modified xsi:type="dcterms:W3CDTF">2023-02-19T19:33:33Z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